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360" r:id="rId4"/>
    <p:sldId id="260" r:id="rId5"/>
    <p:sldId id="261" r:id="rId6"/>
    <p:sldId id="262" r:id="rId7"/>
    <p:sldId id="263" r:id="rId8"/>
    <p:sldId id="264" r:id="rId9"/>
    <p:sldId id="265" r:id="rId10"/>
    <p:sldId id="361" r:id="rId11"/>
    <p:sldId id="362" r:id="rId12"/>
    <p:sldId id="266" r:id="rId13"/>
    <p:sldId id="363" r:id="rId14"/>
    <p:sldId id="364" r:id="rId15"/>
    <p:sldId id="267" r:id="rId16"/>
    <p:sldId id="268" r:id="rId17"/>
    <p:sldId id="269" r:id="rId18"/>
    <p:sldId id="365" r:id="rId19"/>
    <p:sldId id="270" r:id="rId20"/>
    <p:sldId id="367" r:id="rId21"/>
    <p:sldId id="366" r:id="rId22"/>
    <p:sldId id="271" r:id="rId23"/>
    <p:sldId id="272" r:id="rId24"/>
    <p:sldId id="273" r:id="rId25"/>
    <p:sldId id="368" r:id="rId26"/>
    <p:sldId id="274" r:id="rId27"/>
    <p:sldId id="275" r:id="rId28"/>
    <p:sldId id="276" r:id="rId29"/>
    <p:sldId id="277" r:id="rId30"/>
    <p:sldId id="278" r:id="rId31"/>
    <p:sldId id="369" r:id="rId32"/>
    <p:sldId id="370" r:id="rId33"/>
    <p:sldId id="371" r:id="rId34"/>
    <p:sldId id="372" r:id="rId35"/>
    <p:sldId id="279" r:id="rId36"/>
    <p:sldId id="373" r:id="rId37"/>
    <p:sldId id="280" r:id="rId38"/>
    <p:sldId id="374" r:id="rId39"/>
    <p:sldId id="281" r:id="rId40"/>
    <p:sldId id="375" r:id="rId41"/>
    <p:sldId id="283" r:id="rId42"/>
    <p:sldId id="282" r:id="rId43"/>
    <p:sldId id="376" r:id="rId44"/>
    <p:sldId id="284" r:id="rId45"/>
    <p:sldId id="377" r:id="rId46"/>
    <p:sldId id="285" r:id="rId47"/>
    <p:sldId id="286" r:id="rId48"/>
    <p:sldId id="378" r:id="rId49"/>
    <p:sldId id="379" r:id="rId50"/>
    <p:sldId id="380" r:id="rId51"/>
    <p:sldId id="287" r:id="rId52"/>
    <p:sldId id="381" r:id="rId53"/>
    <p:sldId id="288" r:id="rId54"/>
    <p:sldId id="382" r:id="rId55"/>
    <p:sldId id="383" r:id="rId56"/>
    <p:sldId id="289" r:id="rId57"/>
    <p:sldId id="290" r:id="rId58"/>
    <p:sldId id="291" r:id="rId59"/>
    <p:sldId id="292" r:id="rId60"/>
    <p:sldId id="293" r:id="rId61"/>
    <p:sldId id="384" r:id="rId62"/>
    <p:sldId id="294" r:id="rId63"/>
    <p:sldId id="385" r:id="rId64"/>
    <p:sldId id="295" r:id="rId65"/>
    <p:sldId id="296" r:id="rId66"/>
    <p:sldId id="386" r:id="rId67"/>
    <p:sldId id="297" r:id="rId68"/>
    <p:sldId id="387" r:id="rId69"/>
    <p:sldId id="388" r:id="rId70"/>
    <p:sldId id="389" r:id="rId71"/>
    <p:sldId id="298" r:id="rId72"/>
    <p:sldId id="390" r:id="rId73"/>
    <p:sldId id="299" r:id="rId74"/>
    <p:sldId id="300" r:id="rId75"/>
    <p:sldId id="301" r:id="rId76"/>
    <p:sldId id="391" r:id="rId77"/>
    <p:sldId id="302" r:id="rId78"/>
    <p:sldId id="303" r:id="rId79"/>
    <p:sldId id="304" r:id="rId80"/>
    <p:sldId id="305" r:id="rId81"/>
    <p:sldId id="306" r:id="rId82"/>
    <p:sldId id="392" r:id="rId83"/>
    <p:sldId id="393" r:id="rId84"/>
    <p:sldId id="394" r:id="rId85"/>
    <p:sldId id="307" r:id="rId86"/>
    <p:sldId id="308" r:id="rId87"/>
    <p:sldId id="395" r:id="rId88"/>
    <p:sldId id="309" r:id="rId89"/>
    <p:sldId id="310" r:id="rId90"/>
    <p:sldId id="311" r:id="rId91"/>
    <p:sldId id="396" r:id="rId92"/>
    <p:sldId id="312" r:id="rId93"/>
    <p:sldId id="313" r:id="rId94"/>
    <p:sldId id="314" r:id="rId95"/>
    <p:sldId id="315" r:id="rId96"/>
    <p:sldId id="397" r:id="rId97"/>
    <p:sldId id="398" r:id="rId98"/>
    <p:sldId id="316" r:id="rId99"/>
    <p:sldId id="317" r:id="rId100"/>
    <p:sldId id="318" r:id="rId101"/>
    <p:sldId id="319" r:id="rId102"/>
    <p:sldId id="399" r:id="rId103"/>
    <p:sldId id="320" r:id="rId104"/>
    <p:sldId id="400" r:id="rId105"/>
    <p:sldId id="321" r:id="rId106"/>
    <p:sldId id="401" r:id="rId107"/>
    <p:sldId id="322" r:id="rId108"/>
    <p:sldId id="402" r:id="rId109"/>
    <p:sldId id="323" r:id="rId110"/>
    <p:sldId id="403" r:id="rId111"/>
    <p:sldId id="324" r:id="rId112"/>
    <p:sldId id="325" r:id="rId113"/>
    <p:sldId id="326" r:id="rId114"/>
    <p:sldId id="327" r:id="rId115"/>
    <p:sldId id="328" r:id="rId116"/>
    <p:sldId id="329" r:id="rId117"/>
    <p:sldId id="404" r:id="rId118"/>
    <p:sldId id="330" r:id="rId119"/>
    <p:sldId id="331" r:id="rId120"/>
    <p:sldId id="405" r:id="rId121"/>
    <p:sldId id="406" r:id="rId122"/>
    <p:sldId id="332" r:id="rId123"/>
    <p:sldId id="333" r:id="rId124"/>
    <p:sldId id="407" r:id="rId125"/>
    <p:sldId id="408" r:id="rId126"/>
    <p:sldId id="409" r:id="rId127"/>
    <p:sldId id="334" r:id="rId128"/>
    <p:sldId id="335" r:id="rId129"/>
    <p:sldId id="336" r:id="rId130"/>
    <p:sldId id="337" r:id="rId131"/>
    <p:sldId id="410" r:id="rId132"/>
    <p:sldId id="411" r:id="rId133"/>
    <p:sldId id="338" r:id="rId134"/>
    <p:sldId id="339" r:id="rId135"/>
    <p:sldId id="412" r:id="rId136"/>
    <p:sldId id="413" r:id="rId137"/>
    <p:sldId id="340" r:id="rId138"/>
    <p:sldId id="341" r:id="rId139"/>
    <p:sldId id="342" r:id="rId140"/>
    <p:sldId id="414" r:id="rId141"/>
    <p:sldId id="415" r:id="rId142"/>
    <p:sldId id="416" r:id="rId143"/>
    <p:sldId id="343" r:id="rId144"/>
    <p:sldId id="417" r:id="rId145"/>
    <p:sldId id="344" r:id="rId146"/>
    <p:sldId id="418" r:id="rId147"/>
    <p:sldId id="419" r:id="rId148"/>
    <p:sldId id="420" r:id="rId149"/>
    <p:sldId id="421" r:id="rId150"/>
    <p:sldId id="345" r:id="rId151"/>
    <p:sldId id="346" r:id="rId152"/>
    <p:sldId id="347" r:id="rId153"/>
    <p:sldId id="348" r:id="rId154"/>
    <p:sldId id="349" r:id="rId155"/>
    <p:sldId id="350" r:id="rId156"/>
    <p:sldId id="351" r:id="rId157"/>
    <p:sldId id="353" r:id="rId158"/>
    <p:sldId id="352" r:id="rId159"/>
    <p:sldId id="354" r:id="rId160"/>
    <p:sldId id="422" r:id="rId161"/>
    <p:sldId id="423" r:id="rId162"/>
    <p:sldId id="424" r:id="rId163"/>
    <p:sldId id="425" r:id="rId164"/>
    <p:sldId id="426" r:id="rId165"/>
    <p:sldId id="355" r:id="rId166"/>
    <p:sldId id="356" r:id="rId167"/>
    <p:sldId id="427" r:id="rId168"/>
    <p:sldId id="357" r:id="rId169"/>
    <p:sldId id="428" r:id="rId170"/>
    <p:sldId id="358" r:id="rId171"/>
    <p:sldId id="429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irculatory System" id="{7C0F60AE-A13C-BB4A-8BAE-6CEBDC58FAE4}">
          <p14:sldIdLst>
            <p14:sldId id="258"/>
            <p14:sldId id="259"/>
            <p14:sldId id="360"/>
            <p14:sldId id="260"/>
            <p14:sldId id="261"/>
            <p14:sldId id="262"/>
            <p14:sldId id="263"/>
            <p14:sldId id="264"/>
            <p14:sldId id="265"/>
            <p14:sldId id="361"/>
            <p14:sldId id="362"/>
            <p14:sldId id="266"/>
            <p14:sldId id="363"/>
            <p14:sldId id="364"/>
            <p14:sldId id="267"/>
            <p14:sldId id="268"/>
            <p14:sldId id="269"/>
            <p14:sldId id="365"/>
            <p14:sldId id="270"/>
            <p14:sldId id="367"/>
            <p14:sldId id="366"/>
            <p14:sldId id="271"/>
            <p14:sldId id="272"/>
            <p14:sldId id="273"/>
            <p14:sldId id="368"/>
            <p14:sldId id="274"/>
            <p14:sldId id="275"/>
            <p14:sldId id="276"/>
            <p14:sldId id="277"/>
            <p14:sldId id="278"/>
            <p14:sldId id="369"/>
            <p14:sldId id="370"/>
            <p14:sldId id="371"/>
            <p14:sldId id="372"/>
            <p14:sldId id="279"/>
            <p14:sldId id="373"/>
            <p14:sldId id="280"/>
            <p14:sldId id="374"/>
            <p14:sldId id="281"/>
            <p14:sldId id="375"/>
            <p14:sldId id="283"/>
            <p14:sldId id="282"/>
            <p14:sldId id="376"/>
            <p14:sldId id="284"/>
            <p14:sldId id="377"/>
            <p14:sldId id="285"/>
            <p14:sldId id="286"/>
            <p14:sldId id="378"/>
            <p14:sldId id="379"/>
            <p14:sldId id="380"/>
            <p14:sldId id="287"/>
            <p14:sldId id="381"/>
            <p14:sldId id="288"/>
            <p14:sldId id="382"/>
            <p14:sldId id="383"/>
            <p14:sldId id="289"/>
            <p14:sldId id="290"/>
            <p14:sldId id="291"/>
            <p14:sldId id="292"/>
            <p14:sldId id="293"/>
            <p14:sldId id="384"/>
            <p14:sldId id="294"/>
            <p14:sldId id="385"/>
            <p14:sldId id="295"/>
            <p14:sldId id="296"/>
            <p14:sldId id="386"/>
            <p14:sldId id="297"/>
            <p14:sldId id="387"/>
            <p14:sldId id="388"/>
            <p14:sldId id="389"/>
            <p14:sldId id="298"/>
            <p14:sldId id="390"/>
            <p14:sldId id="299"/>
            <p14:sldId id="300"/>
            <p14:sldId id="301"/>
            <p14:sldId id="391"/>
            <p14:sldId id="302"/>
            <p14:sldId id="303"/>
            <p14:sldId id="304"/>
            <p14:sldId id="305"/>
            <p14:sldId id="306"/>
            <p14:sldId id="392"/>
            <p14:sldId id="393"/>
            <p14:sldId id="394"/>
            <p14:sldId id="307"/>
            <p14:sldId id="308"/>
            <p14:sldId id="395"/>
            <p14:sldId id="309"/>
            <p14:sldId id="310"/>
            <p14:sldId id="311"/>
            <p14:sldId id="396"/>
            <p14:sldId id="312"/>
            <p14:sldId id="313"/>
            <p14:sldId id="314"/>
            <p14:sldId id="315"/>
            <p14:sldId id="397"/>
            <p14:sldId id="398"/>
            <p14:sldId id="316"/>
            <p14:sldId id="317"/>
            <p14:sldId id="318"/>
            <p14:sldId id="319"/>
            <p14:sldId id="399"/>
            <p14:sldId id="320"/>
            <p14:sldId id="400"/>
            <p14:sldId id="321"/>
            <p14:sldId id="401"/>
            <p14:sldId id="322"/>
            <p14:sldId id="402"/>
            <p14:sldId id="323"/>
            <p14:sldId id="403"/>
            <p14:sldId id="324"/>
          </p14:sldIdLst>
        </p14:section>
        <p14:section name="Urinary System" id="{7AC0F623-7536-1640-BF7D-1D183788FE7B}">
          <p14:sldIdLst>
            <p14:sldId id="325"/>
            <p14:sldId id="326"/>
            <p14:sldId id="327"/>
            <p14:sldId id="328"/>
            <p14:sldId id="329"/>
            <p14:sldId id="404"/>
            <p14:sldId id="330"/>
            <p14:sldId id="331"/>
            <p14:sldId id="405"/>
            <p14:sldId id="406"/>
            <p14:sldId id="332"/>
            <p14:sldId id="333"/>
            <p14:sldId id="407"/>
            <p14:sldId id="408"/>
            <p14:sldId id="409"/>
            <p14:sldId id="334"/>
            <p14:sldId id="335"/>
            <p14:sldId id="336"/>
            <p14:sldId id="337"/>
            <p14:sldId id="410"/>
            <p14:sldId id="411"/>
            <p14:sldId id="338"/>
            <p14:sldId id="339"/>
            <p14:sldId id="412"/>
            <p14:sldId id="413"/>
            <p14:sldId id="340"/>
            <p14:sldId id="341"/>
            <p14:sldId id="342"/>
            <p14:sldId id="414"/>
            <p14:sldId id="415"/>
            <p14:sldId id="416"/>
            <p14:sldId id="343"/>
            <p14:sldId id="417"/>
            <p14:sldId id="344"/>
            <p14:sldId id="418"/>
            <p14:sldId id="419"/>
            <p14:sldId id="420"/>
            <p14:sldId id="421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4"/>
            <p14:sldId id="422"/>
            <p14:sldId id="423"/>
            <p14:sldId id="424"/>
            <p14:sldId id="425"/>
            <p14:sldId id="426"/>
            <p14:sldId id="355"/>
            <p14:sldId id="356"/>
            <p14:sldId id="427"/>
            <p14:sldId id="357"/>
            <p14:sldId id="428"/>
            <p14:sldId id="358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336A"/>
    <a:srgbClr val="0ABEFF"/>
    <a:srgbClr val="72FED1"/>
    <a:srgbClr val="F9FB88"/>
    <a:srgbClr val="624CAB"/>
    <a:srgbClr val="1C7C54"/>
    <a:srgbClr val="BA5A31"/>
    <a:srgbClr val="F8FB74"/>
    <a:srgbClr val="F8FA61"/>
    <a:srgbClr val="BA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58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305" y="323853"/>
            <a:ext cx="5390147" cy="218834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624CAB"/>
                </a:solidFill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8336A"/>
                </a:solidFill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1C7C54"/>
                </a:solidFill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A5A3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B5B9-74B3-2F41-95C5-6AC72CC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47" y="129208"/>
            <a:ext cx="5546035" cy="6629401"/>
          </a:xfrm>
        </p:spPr>
        <p:txBody>
          <a:bodyPr/>
          <a:lstStyle>
            <a:lvl1pPr>
              <a:lnSpc>
                <a:spcPct val="200000"/>
              </a:lnSpc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8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626165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6261653" cy="6002822"/>
          </a:xfrm>
        </p:spPr>
        <p:txBody>
          <a:bodyPr/>
          <a:lstStyle>
            <a:lvl1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6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4/2/22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9" r:id="rId6"/>
    <p:sldLayoutId id="2147483656" r:id="rId7"/>
    <p:sldLayoutId id="2147483657" r:id="rId8"/>
    <p:sldLayoutId id="2147483660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649F9-95F4-2F43-BBC2-5746FF10B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Eupnea = normal quite breathing at rest 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( breathing rate of 12 – 20 breaths per minute )</a:t>
            </a:r>
          </a:p>
          <a:p>
            <a:pPr marL="914400" lvl="1" indent="-457200"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</a:pPr>
            <a:r>
              <a:rPr lang="en-US" dirty="0"/>
              <a:t>Hyperventilate = increased ventilation that exceeds metabolic needs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Increased breathing rate ( </a:t>
            </a:r>
            <a:r>
              <a:rPr lang="en-US" dirty="0" err="1"/>
              <a:t>ie</a:t>
            </a:r>
            <a:r>
              <a:rPr lang="en-US" dirty="0"/>
              <a:t> , tachypnea ) and / or overly deep breaths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/>
              <a:t>eg</a:t>
            </a:r>
            <a:r>
              <a:rPr lang="en-US" dirty="0"/>
              <a:t> , during anxiety attack</a:t>
            </a:r>
          </a:p>
          <a:p>
            <a:pPr marL="914400" lvl="1" indent="-457200"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</a:pPr>
            <a:r>
              <a:rPr lang="en-US" dirty="0"/>
              <a:t>Hypoventilate = decreased ventilation that is associated with abnormalities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Decreased respiratory rate ( </a:t>
            </a:r>
            <a:r>
              <a:rPr lang="en-US" dirty="0" err="1"/>
              <a:t>ie</a:t>
            </a:r>
            <a:r>
              <a:rPr lang="en-US" dirty="0"/>
              <a:t> , bradypnea ) and / or shallow breaths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/>
              <a:t>eg</a:t>
            </a:r>
            <a:r>
              <a:rPr lang="en-US" dirty="0"/>
              <a:t> , pulmonary diseases , hypoventilation syndrome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411379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5832E-1335-8446-B262-659F5689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6"/>
            <a:ext cx="12192000" cy="67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1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Obstructive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airway resistance ( airway obstruction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Air gets trapped in the lungs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an increase in RV and thus an increase in FRC and TLC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and FVC are reduced (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reduced more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FVC is greatly reduced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Ventilation is decreased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hypoventilation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hypoxemia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hypercapnia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  <a:blipFill>
                <a:blip r:embed="rId2"/>
                <a:stretch>
                  <a:fillRect l="-847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155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Obstructive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Chronic Obstructive Pulmonary Disease ( COPD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Emphysema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of elastic fibers in walls of bronchioles and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 in compliance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of elastic recoil causes air to be trapped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obstruction to airflow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Chronic Bronchitis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daily mucus production and airway inflammation for at least 3 months in 2 or more consecutive years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airway obstruction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Asthma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considered COPD but is caused by obstruction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Bronchoconstriction and inflammation cause airway obstruction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18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02E00-589E-6A40-B923-FD67E832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0" y="0"/>
            <a:ext cx="11326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Great difficulty getting air into the lungs , even though there is no obstruction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All volumes and capacities are reduced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and FVC are reduced … but reduced to the same degree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FVC is normal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Can move air very well ( no obstruction ) but not very much air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Ventilation is decreased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hypoventilation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hypoxemia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hypercapnia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  <a:blipFill>
                <a:blip r:embed="rId2"/>
                <a:stretch>
                  <a:fillRect l="-847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5514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00B00-13EE-AC4B-98B6-401E0E4D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867"/>
            <a:ext cx="12192000" cy="59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57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D3641CB9-B368-CA4D-A427-C6E9EEB8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61" y="-2181"/>
            <a:ext cx="9163878" cy="68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442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5B71C-0232-8444-8212-968DE634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" y="0"/>
            <a:ext cx="1192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32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Fibrotic Lung Disease / Interstitial Lung Disease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Lungs become fibrotic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Failure of lungs to expand properly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Lowers ventilation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Fibrosis impairs gas exchange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greater hypoxemia and hypercapnia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Diseases that affect Respiratory Muscles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amyotrophic lateral sclerosis , Guillain Barr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é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muscular dystrophy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muscles unable to contract normally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Cannot produce normal changes in volume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cannot cause appropriate changes in pressure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Lowers ventilation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269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A68F8-452E-1443-88FA-01D7DF74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5" y="0"/>
            <a:ext cx="11539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772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Surfactant Deficiency Disorder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often seen in infants ( called infant respiratory distress syndrome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Also called hyaline membrane disease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 of surfactant production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collapse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 of ventilation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Acute Respiratory Distress Syndrome ( ARDS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Diffuse alveolar and pulmonary capillary damage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Leads to fluid build up in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Impairs gas exchange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Hypoxemia and hypercapnia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4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35A41-65CE-CB44-981B-6DE940FD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0"/>
            <a:ext cx="1199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436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ABCAD-DC44-4C48-AB14-EE338690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6"/>
            <a:ext cx="12192000" cy="68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887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Sleep disorder characterized by apneic episodes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 least 5 per hour but can be greater than 100 per hour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oxygen desaturation of approximately 3 to 4 %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Those afflicted are chronically tired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Do not get a restful night of sleep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Over 50% of those afflicted have hypertension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Most likely due to stimulation of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sympathetics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Auto resuscitation reflex to breathe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Constant “startling”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Chemoreceptor reflex with increased level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blood pressure to elevate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1969" r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65C76-3EE6-1E4D-BB16-EB2BB7476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Type Types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Central Sleep Apnea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in the drive to breathe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network malfunctions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Central chemoreceptors malfunctions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Obstructive Sleep Apnea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prevalent type of sleep apnea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~ 90% of cases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Physical obstruction of airways / collapse of airways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However , drive to breathe is present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Tend to snore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prevalent in heavier individuals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Particularly heaviness at the face and 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Sleep Apnea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308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Regulatory Functions of the Urinary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contents of blood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water and electrolyte balance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osmolarity of blood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Excretes wastes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blood pressure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Via fluid volume and renin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production of red blood cells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Erythropoietin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Converts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calcidiol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into calcitriol ( most biologically active form of vitamin D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382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Nephron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852209"/>
            <a:ext cx="11966713" cy="59163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Functional unit of the kidney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Approximately one million per kidney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Cortical Nephrons ( 80 %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Bulk of nephron resides in cortex ( small portion descends into medulla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Responsible for most regulatory functions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Accomplished via the functional relationship between the renal tubule and peritubular capillary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Juxtamedullary Nephrons ( 20 %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Descend deep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Responsible for regulating osmolarity of the blood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Accomplished via the countercurrent exchanger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Structure made up of the loop of Henle and vasa recta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793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034AB4-6254-8E42-9689-25EC7AB7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00" y="0"/>
            <a:ext cx="5395600" cy="68580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52AD322-4315-7B42-A9BE-7F9FABDB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3002791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Nephron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49" y="1035781"/>
            <a:ext cx="6199117" cy="5822219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Glomerular Filtration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of plasma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Glomerulus ➡️ Bowman’s Capsule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Tubular Reabsorption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Selective movement of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Keeps ion levels in blood normal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tubule ➡️ interstitial fluid ➡️ blood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Tubular Secretion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Selective movement of substances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blood to interstitial fluid ➡️ renal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Movement aided by active and passive processes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20% of the plasma gets filtered per 1 run through the glomerulus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67C5BD0-C472-D645-8C1B-B95FD2476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8124" y="1942088"/>
            <a:ext cx="5863876" cy="29738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Filtering of Blood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5695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ECB3C-B790-5D4A-9709-0A2C89EA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36" y="0"/>
            <a:ext cx="9744927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43B0FDB-15AE-0F4C-8BAE-9CEF3F34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36" y="60774"/>
            <a:ext cx="3002791" cy="7752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Nephron</a:t>
            </a:r>
          </a:p>
        </p:txBody>
      </p:sp>
    </p:spTree>
    <p:extLst>
      <p:ext uri="{BB962C8B-B14F-4D97-AF65-F5344CB8AC3E}">
        <p14:creationId xmlns:p14="http://schemas.microsoft.com/office/powerpoint/2010/main" val="1257953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5F1470-57D5-7B4B-844D-C6D7B539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1" y="0"/>
            <a:ext cx="10421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382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488935"/>
            <a:ext cx="11966713" cy="527961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of plasma from glomerulus to Bowman’s capsule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 produced is known as the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Filtrate is devoid of large substances :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RBCs , WBCs , platelets , protein , lipids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Glomerulonephritis = damage to the glomerulus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 , otherwise restricted molecules are now filtered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blood cells and / or proteins in urine ( hematuria and / or proteinuria )</a:t>
            </a:r>
          </a:p>
        </p:txBody>
      </p:sp>
    </p:spTree>
    <p:extLst>
      <p:ext uri="{BB962C8B-B14F-4D97-AF65-F5344CB8AC3E}">
        <p14:creationId xmlns:p14="http://schemas.microsoft.com/office/powerpoint/2010/main" val="26458315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Glomerular Filtration Rate ( GFR )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Blood Flow 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blood that flows through the kidneys per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the renal fraction ( ~ 20% ) and cardiac output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fraction : percent of cardiac output that flows to kidneys , 20%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blood flow rate = ( ~ 5,000 mL / min ) * 20 % ≈ 1,000 mL / minute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Plasma Flow 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plasma that flows through the kidney per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renal blood flow rate and plasma concentration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Plasma concentration is approximately 55 %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calculated by : 100 % minus hematocrit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Plasma Flow = ( 1,000 mL / minute ) * 55 % ≈ 550 mL / minute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Glomerular Filtration Rate ( GFR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plasma that is filtered by the glomeruli per minute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 known as filtrate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renal plasma flow and filtration fraction ( ~ 20 %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Fraction = percent of plasma that is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GFR = ( 550 mL / min ) * 20 % ≈ 110 mL /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~ 110 mL of filtrate is produced per minute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translates into ~ 160 liters / day , but 99% gets reabsorbed back into blood stream</a:t>
            </a:r>
          </a:p>
        </p:txBody>
      </p:sp>
    </p:spTree>
    <p:extLst>
      <p:ext uri="{BB962C8B-B14F-4D97-AF65-F5344CB8AC3E}">
        <p14:creationId xmlns:p14="http://schemas.microsoft.com/office/powerpoint/2010/main" val="8520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Dead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Anatomic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the conducting zone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Averages approximately 150 mL ( varies with height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Contains no alveoli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there is 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that are not perfused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there is no gas exchange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is ”zero” in healthy individuals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Physiological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Combination of anatomic and alveolar dead spaces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370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D1778-B4B3-BB4D-A3A0-E103678C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79"/>
            <a:ext cx="12192000" cy="61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24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D0CBE-E882-5A48-813F-34906C27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908"/>
            <a:ext cx="12192000" cy="47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43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Interpret GFR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505119"/>
            <a:ext cx="11966713" cy="526342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Above 90 mL / min for most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 low as 60 mL / min is still normal if there is no sign of kidney issues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Abnormal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Below 60 mL / min = kidney damage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Below 15 mL / min = end stage kidney disease</a:t>
            </a:r>
          </a:p>
        </p:txBody>
      </p:sp>
    </p:spTree>
    <p:extLst>
      <p:ext uri="{BB962C8B-B14F-4D97-AF65-F5344CB8AC3E}">
        <p14:creationId xmlns:p14="http://schemas.microsoft.com/office/powerpoint/2010/main" val="22494992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Efficiency of Glomerular Filtration Rate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736375"/>
                <a:ext cx="11966713" cy="6032171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under high hydrostatic pressure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Efferent arteriole is smaller than afferent arteriole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Allows for positive net filtration pressure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highly coiled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Increases surface area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highly permeable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Net Filtration Pressure :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Force favoring filtration versus force opposing filtration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Glomerular blood pressure ( favors ) ~ 50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Plasma colloid osmotic pressure ( opposes ) ~ 30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Bowman’s capsule hydrostatic pressure ( opposes ) ~ 10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∴ net filtration pressure 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𝐻𝑔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30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+10 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∴ 10 mm Hg force that favors filtration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Filtration occurs if positive , net pressure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736375"/>
                <a:ext cx="11966713" cy="6032171"/>
              </a:xfrm>
              <a:blipFill>
                <a:blip r:embed="rId2"/>
                <a:stretch>
                  <a:fillRect l="-742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5788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BDA1B-2669-2748-9FC2-CCF7B878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8" y="0"/>
            <a:ext cx="10529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792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37A14-E894-7D45-B2F5-05EA666C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" y="0"/>
            <a:ext cx="11974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32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59513-F04B-1D45-B8A0-91C816FE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21"/>
            <a:ext cx="12192000" cy="6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597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 Filtration Pressure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A33A5-57F4-C246-966B-AF9EB964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89" y="1236596"/>
            <a:ext cx="10646421" cy="5280932"/>
          </a:xfrm>
          <a:prstGeom prst="rect">
            <a:avLst/>
          </a:prstGeom>
        </p:spPr>
      </p:pic>
      <p:sp>
        <p:nvSpPr>
          <p:cNvPr id="7" name="Line 7">
            <a:extLst>
              <a:ext uri="{FF2B5EF4-FFF2-40B4-BE49-F238E27FC236}">
                <a16:creationId xmlns:a16="http://schemas.microsoft.com/office/drawing/2014/main" id="{BB834C82-7882-1A42-B6B9-6532BD2CEA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2145" y="2257678"/>
            <a:ext cx="342942" cy="11558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EBB7DEF-6FFE-1D4C-A679-D277E9609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932" y="1682116"/>
            <a:ext cx="1009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Efferent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arteriole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FBC75C32-DDF2-6B4D-AA8E-C6BC6F8F5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791" y="5299935"/>
            <a:ext cx="10096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Afferent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arteriole</a:t>
            </a: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1FD5561D-4889-9B49-8A90-1F1F5F7C3D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2144" y="4132896"/>
            <a:ext cx="148733" cy="12402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7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68E5-7A39-3342-9E02-0BF891B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91" y="0"/>
            <a:ext cx="6664817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49296CB-91FF-234F-96E6-D9E226B67EF9}"/>
              </a:ext>
            </a:extLst>
          </p:cNvPr>
          <p:cNvSpPr/>
          <p:nvPr/>
        </p:nvSpPr>
        <p:spPr>
          <a:xfrm>
            <a:off x="6698182" y="5445940"/>
            <a:ext cx="12192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0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Autoregulation of 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424198"/>
            <a:ext cx="11966713" cy="534434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Attempts to maintain a constant GFR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If GFR is too high , the kidneys are working too hard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GFR is too low , the kidneys are not filtering plasma properly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Involves changes in the degree of constriction of the afferent arteriole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response to changes in blood pressure and filtrate flow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Constant GFR is maintained with blood pressure of 90 to 180 mm Hg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2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208F4-344C-F14B-92D7-A4111BE2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89"/>
            <a:ext cx="12192000" cy="66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805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Autoregulation of 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an increase in systemic blood pressure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should cause an increase in GFR , but it does not … Why?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constriction of afferent arteriole to keep GFR constant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glomerular blood pressure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renal plasma flow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With a decrease in systemic blood pressure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should cause a decrease in GFR , but it does not … Why?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Causes dilation of afferent arteriole to keep GFR constant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glomerular blood pressure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Maintains a normal renal plasma flow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573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3AECA-AC9F-C741-9D18-F0304715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44"/>
            <a:ext cx="12192000" cy="63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381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AD63E-C8C1-044B-86AA-D101B0C2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14"/>
            <a:ext cx="12192000" cy="61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124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Reabsorption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99 % of filtrate is reabsorbed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Movement of water and solutes from renal tubule into peritubular capillaries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Reabsorption is enhanced in the peritubular capillaries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Peritubular capillaries are very permeable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Highly selective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reabsorption of molecule “X” causes an increase in blood [ X ]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reabsorption of molecule “X” causes a decrease in blood [ X ]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816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Reabsorption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Proximal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PO</a:t>
            </a:r>
            <a:r>
              <a:rPr lang="en-US" altLang="en-US" baseline="-25000" dirty="0">
                <a:latin typeface="Times New Roman" panose="02020603050405020304" pitchFamily="18" charset="0"/>
              </a:rPr>
              <a:t>4</a:t>
            </a:r>
            <a:r>
              <a:rPr lang="en-US" altLang="en-US" baseline="30000" dirty="0">
                <a:latin typeface="Times New Roman" panose="02020603050405020304" pitchFamily="18" charset="0"/>
              </a:rPr>
              <a:t>3-  </a:t>
            </a:r>
            <a:r>
              <a:rPr lang="en-US" altLang="en-US" dirty="0">
                <a:latin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amino acids , glucose , water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Water follows solutes osmotically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Segments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Descending Limb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Highly permeable to water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Ascending Limb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Thick Ascending Limb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water ( follows solutes osmotically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Collecting duct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urea 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water ( follows solutes osmotically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717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70E67-2F93-CD43-A236-41D4E3F2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25"/>
            <a:ext cx="12192000" cy="57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660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C8AF4-7A00-B249-B3EF-1A1126C3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941"/>
            <a:ext cx="12192000" cy="63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42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Reabsorption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C5C8D1-C6A5-BD44-B38C-7976C7E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30" y="1157161"/>
            <a:ext cx="6877139" cy="51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0BB047-FBE0-BD42-A50D-1DFF3746F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236" y="3057440"/>
            <a:ext cx="14716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PO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4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3-</a:t>
            </a:r>
            <a:r>
              <a:rPr lang="en-US" altLang="en-US" sz="1200" dirty="0">
                <a:latin typeface="Times New Roman" panose="02020603050405020304" pitchFamily="18" charset="0"/>
              </a:rPr>
              <a:t>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amino acids,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glucose, water</a:t>
            </a:r>
            <a:endParaRPr lang="en-US" alt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DE9E05-C993-8F43-8508-91906321408C}"/>
              </a:ext>
            </a:extLst>
          </p:cNvPr>
          <p:cNvCxnSpPr/>
          <p:nvPr/>
        </p:nvCxnSpPr>
        <p:spPr>
          <a:xfrm flipH="1">
            <a:off x="5296449" y="2371640"/>
            <a:ext cx="2286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E65F3D62-36F9-044D-94AA-9E7A699B7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449" y="5092587"/>
            <a:ext cx="528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water</a:t>
            </a:r>
            <a:endParaRPr lang="en-US" altLang="en-US" sz="12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B0497-EC2F-DE44-B0D0-F097EF068E74}"/>
              </a:ext>
            </a:extLst>
          </p:cNvPr>
          <p:cNvCxnSpPr/>
          <p:nvPr/>
        </p:nvCxnSpPr>
        <p:spPr>
          <a:xfrm flipH="1">
            <a:off x="5525049" y="5092587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8">
            <a:extLst>
              <a:ext uri="{FF2B5EF4-FFF2-40B4-BE49-F238E27FC236}">
                <a16:creationId xmlns:a16="http://schemas.microsoft.com/office/drawing/2014/main" id="{4D02234B-559B-5B4B-80B6-F72AE9A4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175" y="5239255"/>
            <a:ext cx="1487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urea,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water</a:t>
            </a:r>
            <a:endParaRPr lang="en-US" alt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28423-9456-354C-B4E0-5EB9DFC1EDCD}"/>
              </a:ext>
            </a:extLst>
          </p:cNvPr>
          <p:cNvCxnSpPr/>
          <p:nvPr/>
        </p:nvCxnSpPr>
        <p:spPr>
          <a:xfrm flipH="1">
            <a:off x="8736851" y="5054487"/>
            <a:ext cx="3810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84A70B07-6E48-9047-A4B5-0CD6AB9C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463" y="4398045"/>
            <a:ext cx="1514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endParaRPr lang="en-US" altLang="en-US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07A492-0C4C-8C49-BBA9-3E7F6FD5F164}"/>
              </a:ext>
            </a:extLst>
          </p:cNvPr>
          <p:cNvCxnSpPr/>
          <p:nvPr/>
        </p:nvCxnSpPr>
        <p:spPr>
          <a:xfrm>
            <a:off x="7109663" y="4398045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568F582B-92A2-3043-A232-368DED4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483" y="2775222"/>
            <a:ext cx="135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water</a:t>
            </a:r>
            <a:endParaRPr lang="en-US" alt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C39250-FB2B-914D-BC96-C3141CC0D3A8}"/>
              </a:ext>
            </a:extLst>
          </p:cNvPr>
          <p:cNvCxnSpPr/>
          <p:nvPr/>
        </p:nvCxnSpPr>
        <p:spPr>
          <a:xfrm flipH="1">
            <a:off x="7977883" y="2318022"/>
            <a:ext cx="1524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8726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Secretion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Substances secreted into renal tubule from peritubular capillaries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Mechanisms same as tubular reabsorption but in reverse direction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secretion of molecule “X” causes a decrease in blood [ X ]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secretion of molecule “X” causes an increase in blood [ X ]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Proximal Convoluted Tubule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Organic ion transport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Cotransports organic acids with </a:t>
            </a: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1828800" lvl="3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uric acid , bile acids , antibiotics , creatinine , “drugs”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( ammonia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Convoluted Tubule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( majority of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secretion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Collecting Duct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 </a:t>
            </a:r>
            <a:r>
              <a:rPr lang="en-US" altLang="en-US" dirty="0">
                <a:latin typeface="Times New Roman" panose="02020603050405020304" pitchFamily="18" charset="0"/>
              </a:rPr>
              <a:t>, urea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349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Secretion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C5C8D1-C6A5-BD44-B38C-7976C7E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29" y="1156782"/>
            <a:ext cx="6877139" cy="51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0BB047-FBE0-BD42-A50D-1DFF3746F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535" y="3185392"/>
            <a:ext cx="11065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Organic ions,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DE9E05-C993-8F43-8508-91906321408C}"/>
              </a:ext>
            </a:extLst>
          </p:cNvPr>
          <p:cNvCxnSpPr>
            <a:cxnSpLocks/>
          </p:cNvCxnSpPr>
          <p:nvPr/>
        </p:nvCxnSpPr>
        <p:spPr>
          <a:xfrm flipV="1">
            <a:off x="5243639" y="2411427"/>
            <a:ext cx="200447" cy="7600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8">
            <a:extLst>
              <a:ext uri="{FF2B5EF4-FFF2-40B4-BE49-F238E27FC236}">
                <a16:creationId xmlns:a16="http://schemas.microsoft.com/office/drawing/2014/main" id="{4D02234B-559B-5B4B-80B6-F72AE9A4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175" y="5239255"/>
            <a:ext cx="12907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dirty="0">
                <a:latin typeface="Times New Roman" panose="02020603050405020304" pitchFamily="18" charset="0"/>
              </a:rPr>
              <a:t>, urea</a:t>
            </a:r>
            <a:endParaRPr lang="en-US" alt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28423-9456-354C-B4E0-5EB9DFC1EDCD}"/>
              </a:ext>
            </a:extLst>
          </p:cNvPr>
          <p:cNvCxnSpPr>
            <a:cxnSpLocks/>
          </p:cNvCxnSpPr>
          <p:nvPr/>
        </p:nvCxnSpPr>
        <p:spPr>
          <a:xfrm flipV="1">
            <a:off x="8642294" y="5239255"/>
            <a:ext cx="485522" cy="1384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568F582B-92A2-3043-A232-368DED4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663" y="2877188"/>
            <a:ext cx="9476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endParaRPr lang="en-US" alt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C39250-FB2B-914D-BC96-C3141CC0D3A8}"/>
              </a:ext>
            </a:extLst>
          </p:cNvPr>
          <p:cNvCxnSpPr>
            <a:cxnSpLocks/>
          </p:cNvCxnSpPr>
          <p:nvPr/>
        </p:nvCxnSpPr>
        <p:spPr>
          <a:xfrm flipV="1">
            <a:off x="7964510" y="2290046"/>
            <a:ext cx="146749" cy="5871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36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9BB5C-AAD3-B74D-AD0D-DD1B0AE4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68"/>
            <a:ext cx="12192000" cy="51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71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3FBA8-E94B-F748-ACC0-CB114EE5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98"/>
            <a:ext cx="12192000" cy="63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155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A7CC6-4356-7045-A278-C9EDC447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286"/>
            <a:ext cx="12192000" cy="49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46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3D45A-8EA9-8E40-9581-4C56FCC3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48"/>
            <a:ext cx="12192000" cy="64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856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Clearance to Estimate GFR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Need a substance that is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Freely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reabsorbed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secreted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Creatinine closely meets the above criteria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Produced naturally in the body as a waste product of the phosphagen system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Used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routinely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calculate GFR</a:t>
            </a:r>
          </a:p>
        </p:txBody>
      </p:sp>
    </p:spTree>
    <p:extLst>
      <p:ext uri="{BB962C8B-B14F-4D97-AF65-F5344CB8AC3E}">
        <p14:creationId xmlns:p14="http://schemas.microsoft.com/office/powerpoint/2010/main" val="41910153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9A66A5-17B6-7445-87F5-29A7D5E9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64"/>
            <a:ext cx="12192000" cy="65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684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Clearance to Estimate Renal Plasma Flow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Need a substance that is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Freely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reabsorbed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Completely secreted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aminohippurate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PAH ) comes close to meeting the above criteria</a:t>
            </a:r>
          </a:p>
        </p:txBody>
      </p:sp>
    </p:spTree>
    <p:extLst>
      <p:ext uri="{BB962C8B-B14F-4D97-AF65-F5344CB8AC3E}">
        <p14:creationId xmlns:p14="http://schemas.microsoft.com/office/powerpoint/2010/main" val="29690006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6C26E-3605-F64A-9341-BDC77C9E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73"/>
            <a:ext cx="12192000" cy="64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631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1B4BEA-A26D-B84E-AA63-EA5433F6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77" y="0"/>
            <a:ext cx="10824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251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665E0-B4BE-DB4B-AAF7-EBA4AEEE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3"/>
            <a:ext cx="12192000" cy="65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66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FDDFC-F0F0-0341-BA58-7EA5A6A6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2631"/>
            <a:ext cx="12192000" cy="16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0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Elastic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Elastin fibers contained in the interstitium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Allows lungs to stretch and recoil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Visceral Pleura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Covers the lungs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Parietal Pleura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Lines thoracic cavity and is attached to the diaphragm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Pleural Space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Fluid-filled potential space between the pleural layers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 the space is less than pressure in the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Allows lung to remain inflated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Structure of pleura allows lungs to move along with thorax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25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 of Clearance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clearance equals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is completely filtered and not reabsorbed and not secreted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clearance is zero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fully reabsorbed and not secreted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filtered and not secreted and not reabsorbed</a:t>
            </a:r>
          </a:p>
        </p:txBody>
      </p:sp>
    </p:spTree>
    <p:extLst>
      <p:ext uri="{BB962C8B-B14F-4D97-AF65-F5344CB8AC3E}">
        <p14:creationId xmlns:p14="http://schemas.microsoft.com/office/powerpoint/2010/main" val="28795235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If Clearance Equals GFR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Substance is completely filtered and not reabsorbed and not secreted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Clearance of inulin ( clinically , clearance of creatine used to estimate GFR )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8567313A-325A-FA49-AA92-6A102952C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062" y="3113411"/>
            <a:ext cx="5863876" cy="2973823"/>
          </a:xfrm>
          <a:prstGeom prst="rect">
            <a:avLst/>
          </a:prstGeom>
        </p:spPr>
      </p:pic>
      <p:sp>
        <p:nvSpPr>
          <p:cNvPr id="6" name="Line 9">
            <a:extLst>
              <a:ext uri="{FF2B5EF4-FFF2-40B4-BE49-F238E27FC236}">
                <a16:creationId xmlns:a16="http://schemas.microsoft.com/office/drawing/2014/main" id="{E913F776-0B3D-C44B-8427-12BA5E7163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51217" y="1820911"/>
            <a:ext cx="685800" cy="457200"/>
          </a:xfrm>
          <a:prstGeom prst="line">
            <a:avLst/>
          </a:prstGeom>
          <a:noFill/>
          <a:ln w="38100">
            <a:solidFill>
              <a:srgbClr val="B8336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80BA52D9-1CAD-E149-A760-5E68C2619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2090" y="2278111"/>
            <a:ext cx="3022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B8336A"/>
                </a:solidFill>
                <a:latin typeface="Times New Roman" panose="02020603050405020304" pitchFamily="18" charset="0"/>
              </a:rPr>
              <a:t>however, creatinine is secreted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266C885-0108-9C46-9B24-F95C9785F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460" y="3965771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AF5F1920-08C0-B944-8329-09A52453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308" y="3965771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D0816FF-9F67-CB41-91F1-19C3122B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8741" y="4197068"/>
            <a:ext cx="756604" cy="457200"/>
          </a:xfrm>
          <a:prstGeom prst="rect">
            <a:avLst/>
          </a:prstGeom>
          <a:noFill/>
          <a:ln w="28575">
            <a:solidFill>
              <a:srgbClr val="B8336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6458101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If Clearance is Zero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917771"/>
            <a:ext cx="11966713" cy="58507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fully reabsorbed and NOT secreted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not filtered and not secreted and not reabsorbed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8567313A-325A-FA49-AA92-6A102952C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5710" y="2966406"/>
            <a:ext cx="5863876" cy="2973823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AF5F1920-08C0-B944-8329-09A52453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D0816FF-9F67-CB41-91F1-19C3122B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409" y="3892269"/>
            <a:ext cx="857298" cy="323680"/>
          </a:xfrm>
          <a:prstGeom prst="rect">
            <a:avLst/>
          </a:prstGeom>
          <a:noFill/>
          <a:ln w="28575">
            <a:solidFill>
              <a:srgbClr val="B8336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02FD2847-3FDF-5748-841D-DC9E5AE6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59" y="2966406"/>
            <a:ext cx="5863876" cy="2973823"/>
          </a:xfrm>
          <a:prstGeom prst="rect">
            <a:avLst/>
          </a:prstGeom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242CFDBA-50B7-554C-920E-CE025678F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6257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3C5204F2-084E-2C45-A9A4-409C2BFAB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2105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C87EE0-4216-8345-A12D-C9964EB2B6BA}"/>
              </a:ext>
            </a:extLst>
          </p:cNvPr>
          <p:cNvSpPr/>
          <p:nvPr/>
        </p:nvSpPr>
        <p:spPr>
          <a:xfrm>
            <a:off x="2388561" y="5985055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solidFill>
                  <a:srgbClr val="B8336A"/>
                </a:solidFill>
                <a:latin typeface="Times New Roman" panose="02020603050405020304" pitchFamily="18" charset="0"/>
              </a:rPr>
              <a:t> , glucose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A74715-ADB1-964D-8F14-0D01FA9BE306}"/>
              </a:ext>
            </a:extLst>
          </p:cNvPr>
          <p:cNvSpPr/>
          <p:nvPr/>
        </p:nvSpPr>
        <p:spPr>
          <a:xfrm>
            <a:off x="8898695" y="5985055"/>
            <a:ext cx="1229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solidFill>
                  <a:srgbClr val="B8336A"/>
                </a:solidFill>
                <a:latin typeface="Times New Roman" panose="02020603050405020304" pitchFamily="18" charset="0"/>
              </a:rPr>
              <a:t> , protein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8F806F45-D34D-1942-8F82-90178766D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150" y="4054109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033810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7586197" cy="57943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Anatomic relationship between juxtamedullary nephron loop of Henle and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vasta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recta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Creates a very large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at the cortex-medulla junction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~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progressively increases to ~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deep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 osmotic gradient is used to regulate blood osmolarity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Countercurrent Exchanger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287956-9B5F-1146-9224-8C2F89FE3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648" y="1124794"/>
            <a:ext cx="3983394" cy="5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598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descending limb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water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osmosis ) out of limb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filtrate from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descends into the medulla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Some of the water is reabsorbed by the vasa recta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dilutes blood from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ascends towards the cortex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osmotic gradient of medullary interstitial fluid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and thick ascending limbs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Permeable to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transport of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out of limbs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medulla to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dilutes the filtrate back towards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ascends towards the cortex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reabsorbed by the vasa recta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the blood towards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descends into the medulla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osmotic gradient within the medulla</a:t>
            </a:r>
          </a:p>
        </p:txBody>
      </p:sp>
    </p:spTree>
    <p:extLst>
      <p:ext uri="{BB962C8B-B14F-4D97-AF65-F5344CB8AC3E}">
        <p14:creationId xmlns:p14="http://schemas.microsoft.com/office/powerpoint/2010/main" val="1481270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 tubule dilutes filtrate to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out of tubule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∴ filtrate entering collecting duct has osmolarity of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224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8797-746B-F649-85C7-C062069F7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8926" y="861605"/>
            <a:ext cx="4371803" cy="579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03324-F2E0-8540-8031-65528375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29" y="4814480"/>
            <a:ext cx="4826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042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Contribution of urea to the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urea out of the collecting duct to the medullary interstitial fluid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Aids in concentrating the medullary fluid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Urea is then secreted by the descending limb of the loop of Henle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Aids in concentrating the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Re-circulates to the collecting duct</a:t>
            </a:r>
          </a:p>
        </p:txBody>
      </p:sp>
    </p:spTree>
    <p:extLst>
      <p:ext uri="{BB962C8B-B14F-4D97-AF65-F5344CB8AC3E}">
        <p14:creationId xmlns:p14="http://schemas.microsoft.com/office/powerpoint/2010/main" val="1942211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8797-746B-F649-85C7-C062069F7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8926" y="861605"/>
            <a:ext cx="4371803" cy="579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03324-F2E0-8540-8031-65528375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29" y="4814480"/>
            <a:ext cx="4826000" cy="1841500"/>
          </a:xfrm>
          <a:prstGeom prst="rect">
            <a:avLst/>
          </a:prstGeom>
        </p:spPr>
      </p:pic>
      <p:sp>
        <p:nvSpPr>
          <p:cNvPr id="7" name="Line 9">
            <a:extLst>
              <a:ext uri="{FF2B5EF4-FFF2-40B4-BE49-F238E27FC236}">
                <a16:creationId xmlns:a16="http://schemas.microsoft.com/office/drawing/2014/main" id="{D9636F8D-88BC-DC4F-8005-387A9B2F6D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08174" y="5506630"/>
            <a:ext cx="1584017" cy="41674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701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Regulation of Blood Osmolarity via ADH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ADH increases permeability of water at distal convoluted tubule and collecting duct.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Stimulates the incorporation of aquaporins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water channels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water reabsorption at distal convoluted tubule and collecting duct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Osmosis driven by the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level of ADH released when blood osmolarity is high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more water to be reabsorbed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Thus decreases blood osmolarity towards normal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Urine consequently has a higher osmolarity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level of ADH released when blood osmolarity is low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less water to be reabsorbed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Thus increases blood osmolarity toward normal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Urine consequently has a lower osmolarity</a:t>
            </a:r>
          </a:p>
        </p:txBody>
      </p:sp>
    </p:spTree>
    <p:extLst>
      <p:ext uri="{BB962C8B-B14F-4D97-AF65-F5344CB8AC3E}">
        <p14:creationId xmlns:p14="http://schemas.microsoft.com/office/powerpoint/2010/main" val="318126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Compliance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Measure of the ease with which a structure expands when exposed to pressure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other words : measure of the stretchiness / stiffness of a structure</a:t>
            </a:r>
          </a:p>
        </p:txBody>
      </p:sp>
    </p:spTree>
    <p:extLst>
      <p:ext uri="{BB962C8B-B14F-4D97-AF65-F5344CB8AC3E}">
        <p14:creationId xmlns:p14="http://schemas.microsoft.com/office/powerpoint/2010/main" val="4952633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70302-684D-1849-B87C-BE6F401B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0" y="0"/>
            <a:ext cx="11462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239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27BF49-DA3F-1042-8EE5-36934A11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2" y="0"/>
            <a:ext cx="11557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58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F566B-5F37-A64B-8EC7-7A8C01A1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680"/>
            <a:ext cx="12192000" cy="61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8420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A879C-044F-EC4B-B73D-96BD0279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3" y="0"/>
            <a:ext cx="11461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026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BFA91-4309-3140-B321-66192CB3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21" y="0"/>
            <a:ext cx="11479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542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Regulation of Blood Osmolarity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3F9FBD-6410-9143-B021-1686E05A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35" y="971044"/>
            <a:ext cx="8203529" cy="574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797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Diuretics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Drugs that cause excretion of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Used to treat , for example , edema and hypertension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Diuretics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Lasix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powerful of the diuretics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in ascending limbs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Thiazides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Metolazone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mainly in 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Aldosterone Antagonists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Inspra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mainly in 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Does NOT 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∴ potassium sparing</a:t>
            </a:r>
          </a:p>
        </p:txBody>
      </p:sp>
    </p:spTree>
    <p:extLst>
      <p:ext uri="{BB962C8B-B14F-4D97-AF65-F5344CB8AC3E}">
        <p14:creationId xmlns:p14="http://schemas.microsoft.com/office/powerpoint/2010/main" val="12754688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C38A0-9ABF-4047-A501-EA41694A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015"/>
            <a:ext cx="12192000" cy="52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299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Urine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Approximately 1.5 to 2 liters per day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96 %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2.5 % nitrogenous wastes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ammonia , urea , uric acid , creatinine )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1.5 % salts and traces of other substances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 : 4.6 to 8.0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of between 300 and 900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as low as 100 and as high as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Specific Gravity = a weight of a solution compared to that of an equal volume of distilled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Determined by two things :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of urine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Size of particles in urine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Normally between 1.010 and 1.030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Higher value indicates more and / or larger particles in urine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 value indicates less and / or smaller particles in urine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Healthy urine is sterile</a:t>
            </a:r>
          </a:p>
        </p:txBody>
      </p:sp>
    </p:spTree>
    <p:extLst>
      <p:ext uri="{BB962C8B-B14F-4D97-AF65-F5344CB8AC3E}">
        <p14:creationId xmlns:p14="http://schemas.microsoft.com/office/powerpoint/2010/main" val="1977402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9B89F-D623-4749-B69C-BA0D347F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291"/>
            <a:ext cx="12192000" cy="28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13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Normal Compliance is directly related to two main things 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Elastic Properties of the lung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Elastin fibers give lungs their elastic properties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Loss of elastin fibers would make the lungs MORE stretchy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Surfactant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Lipoprotein produced and secreted by type 2 pneumocytes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Lines the inner surface of alveoli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Laplace’s Law 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  <a:blipFill>
                <a:blip r:embed="rId2"/>
                <a:stretch>
                  <a:fillRect l="-1060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C761245-E881-7B4D-BF97-1B7E635A6597}"/>
              </a:ext>
            </a:extLst>
          </p:cNvPr>
          <p:cNvSpPr/>
          <p:nvPr/>
        </p:nvSpPr>
        <p:spPr>
          <a:xfrm>
            <a:off x="7103165" y="4179909"/>
            <a:ext cx="2269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 = Pressure</a:t>
            </a:r>
            <a:b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 = Surface Tension</a:t>
            </a:r>
            <a:b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 = radius ( of alveoli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A24017-6DB8-3247-8683-77072F1029B7}"/>
              </a:ext>
            </a:extLst>
          </p:cNvPr>
          <p:cNvSpPr/>
          <p:nvPr/>
        </p:nvSpPr>
        <p:spPr>
          <a:xfrm>
            <a:off x="493647" y="5197229"/>
            <a:ext cx="93460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 : pressure needed to keep alveoli from collapse</a:t>
            </a:r>
          </a:p>
          <a:p>
            <a:pPr>
              <a:spcBef>
                <a:spcPct val="0"/>
              </a:spcBef>
            </a:pP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: force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that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favors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collapse of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alveoli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Surfactant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reduces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surface tension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	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Reduces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the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pressure needed to keep alveoli from collapsing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	Helps prevent alveoli from collapse</a:t>
            </a:r>
          </a:p>
        </p:txBody>
      </p:sp>
    </p:spTree>
    <p:extLst>
      <p:ext uri="{BB962C8B-B14F-4D97-AF65-F5344CB8AC3E}">
        <p14:creationId xmlns:p14="http://schemas.microsoft.com/office/powerpoint/2010/main" val="41462312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Micturition / Urination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Anuria = no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Urinary Retention = urine is produced but is not voided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Due to severe obstruction that completely prevents flow of urine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Urinary Suppression = urine is not produced by the kidneys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Oliguria = decreased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dehydration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obstruction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kidney stone , small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renal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Polyuria = excess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over-hydration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diabetes insipidus ( low ADH ) = dilute urine due to excess water secretion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diabetes mellitus = concentrated urine due to excess glucose in urine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Patients drink lots of water because they feel thirsty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Thirst due to increased blood osmolarity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Dysuria = urine expelled painfully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obstruction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kidney stone , small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urinary tract or bladder infection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venereal disease</a:t>
            </a:r>
          </a:p>
        </p:txBody>
      </p:sp>
    </p:spTree>
    <p:extLst>
      <p:ext uri="{BB962C8B-B14F-4D97-AF65-F5344CB8AC3E}">
        <p14:creationId xmlns:p14="http://schemas.microsoft.com/office/powerpoint/2010/main" val="16672380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E9B5B-1672-BA49-988B-60E7E34A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5" y="0"/>
            <a:ext cx="11410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86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2DD37-F4D6-7741-B195-AB4C888A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1" y="0"/>
            <a:ext cx="1114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7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An increase in compliance indicates the lung is too “stretchy”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Caused by damage / loss of elastin fibers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emphysema where there is destruction of elastin fibers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decrease in compliance indicates the lung is too “stiff”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interstitial lung disease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interstitium becomes fibrous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surfactant deficiency disorder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there is a lack of surfactant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without surfactant causes surface tension to be high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to keep alveoli from collapsing is now high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vulnerable to collapse ( atelectasis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alveoli are collapsed the lung becomes very stiff</a:t>
            </a:r>
          </a:p>
        </p:txBody>
      </p:sp>
    </p:spTree>
    <p:extLst>
      <p:ext uri="{BB962C8B-B14F-4D97-AF65-F5344CB8AC3E}">
        <p14:creationId xmlns:p14="http://schemas.microsoft.com/office/powerpoint/2010/main" val="184993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98CA044-B931-D346-B9C6-168FD845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78" y="800240"/>
            <a:ext cx="2433637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Nares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Nasal Cavity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Pharynx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Larynx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Trachea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Terminal 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Respiratory 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Alveolar Ducts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Alveoli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12D6686-9F21-FF4A-8F20-6A580689EA81}"/>
              </a:ext>
            </a:extLst>
          </p:cNvPr>
          <p:cNvGrpSpPr>
            <a:grpSpLocks/>
          </p:cNvGrpSpPr>
          <p:nvPr/>
        </p:nvGrpSpPr>
        <p:grpSpPr bwMode="auto">
          <a:xfrm>
            <a:off x="6874565" y="1028840"/>
            <a:ext cx="304800" cy="3886200"/>
            <a:chOff x="3936" y="624"/>
            <a:chExt cx="192" cy="2448"/>
          </a:xfrm>
        </p:grpSpPr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79FF4CC4-88D6-C347-9C86-69334C24A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624"/>
              <a:ext cx="48" cy="2448"/>
            </a:xfrm>
            <a:prstGeom prst="rightBracket">
              <a:avLst>
                <a:gd name="adj" fmla="val 425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5126077E-6854-5E40-83FB-36DFA3D42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872"/>
              <a:ext cx="144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" name="Text Box 8">
            <a:extLst>
              <a:ext uri="{FF2B5EF4-FFF2-40B4-BE49-F238E27FC236}">
                <a16:creationId xmlns:a16="http://schemas.microsoft.com/office/drawing/2014/main" id="{9D7EC58F-BC6F-A844-A0D1-8FFF6BA6E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365" y="278144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Conducting Zone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74FA295-DC8E-1F42-900E-87970DE77031}"/>
              </a:ext>
            </a:extLst>
          </p:cNvPr>
          <p:cNvGrpSpPr>
            <a:grpSpLocks/>
          </p:cNvGrpSpPr>
          <p:nvPr/>
        </p:nvGrpSpPr>
        <p:grpSpPr bwMode="auto">
          <a:xfrm>
            <a:off x="6874565" y="5219840"/>
            <a:ext cx="304800" cy="1447800"/>
            <a:chOff x="3936" y="624"/>
            <a:chExt cx="192" cy="2448"/>
          </a:xfrm>
        </p:grpSpPr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8257D38A-3977-324F-9CBF-C9A58E560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624"/>
              <a:ext cx="48" cy="2448"/>
            </a:xfrm>
            <a:prstGeom prst="rightBracket">
              <a:avLst>
                <a:gd name="adj" fmla="val 425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FD68BBB7-10F6-AE41-B8C1-6702AA283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872"/>
              <a:ext cx="144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80742DB0-C994-BE41-A0C8-C1A8D2B49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365" y="5753240"/>
            <a:ext cx="177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Respiratory Zone</a:t>
            </a:r>
          </a:p>
        </p:txBody>
      </p:sp>
    </p:spTree>
    <p:extLst>
      <p:ext uri="{BB962C8B-B14F-4D97-AF65-F5344CB8AC3E}">
        <p14:creationId xmlns:p14="http://schemas.microsoft.com/office/powerpoint/2010/main" val="55867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681F2-C3CE-E74A-BB27-FC3CFEF9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899"/>
            <a:ext cx="12192000" cy="60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0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C9CD3-F927-CE41-B94D-82DD5C7A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40"/>
            <a:ext cx="12192000" cy="65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4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Circulation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) of the lungs ( </a:t>
                </a:r>
                <a:r>
                  <a:rPr lang="en-US" dirty="0" err="1"/>
                  <a:t>ie</a:t>
                </a:r>
                <a:r>
                  <a:rPr lang="en-US" dirty="0"/>
                  <a:t> , alveoli ) … pulmonary circulation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Deoxygenated blood is carried to the lungs via the pulmonary arteries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then to pulmonary capillaries where blood is oxygenated at the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Oxygenated blood is then carried back to the heart via the pulmonary veins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  <a:blipFill>
                <a:blip r:embed="rId2"/>
                <a:stretch>
                  <a:fillRect l="-848" t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76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</p:spPr>
            <p:txBody>
              <a:bodyPr/>
              <a:lstStyle/>
              <a:p>
                <a:pPr algn="ctr"/>
                <a:r>
                  <a:rPr lang="en-US" dirty="0"/>
                  <a:t>Respiratory System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– </a:t>
                </a:r>
                <a:r>
                  <a:rPr lang="en-US" dirty="0">
                    <a:solidFill>
                      <a:srgbClr val="72FED1"/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of the Lungs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137476E5-E4D0-B24A-ABE4-1D68AF4DC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482" y="1490870"/>
            <a:ext cx="29418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Veins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BEE33C6E-C5D2-1941-9665-FCB6EDB1F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2822" y="20496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2D7A9885-5D2E-204B-8474-ADAA57956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43102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5C3263A-E3FC-2048-BE4A-56917AD57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31672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B03B8111-F619-6B4D-9F45-05024B0C1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1747" y="3929270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2BB097B7-9B7B-4E4A-8D7B-D2A01FA1F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53770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A5919410-CB19-0D42-88CD-78E499132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838" y="3472070"/>
            <a:ext cx="13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perfusion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of alveoli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084F107B-EADD-5A4C-A247-A9C785A03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147" y="3243470"/>
            <a:ext cx="6172200" cy="12954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1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</p:spPr>
            <p:txBody>
              <a:bodyPr/>
              <a:lstStyle/>
              <a:p>
                <a:pPr algn="ctr"/>
                <a:r>
                  <a:rPr lang="en-US" dirty="0"/>
                  <a:t>Respiratory System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– </a:t>
                </a:r>
                <a:r>
                  <a:rPr lang="en-US" dirty="0">
                    <a:solidFill>
                      <a:srgbClr val="72FED1"/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of the Lungs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21D3763-E759-5E46-8095-D4DEB16D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72" y="925992"/>
            <a:ext cx="5411856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8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BD507-334B-694F-92A9-1D7D98F6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49"/>
            <a:ext cx="12192000" cy="66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8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Bronchial Circulation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1710013"/>
            <a:ext cx="5986672" cy="504859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Oxygenated blood is carried to lung tissue via the bronchial arteries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Deoxygenated blood is returned to the right atrium via the bronchial veins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4CF2923-9630-B74B-9471-77AB5A830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313" y="844826"/>
            <a:ext cx="22733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Aorta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Bronchial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Systemic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Bronchial Veins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FDAC23FE-1221-EC41-8398-EF418E62A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13290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AACCE93D-4064-6B43-A224-60B171E9E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31578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1B784D19-B4BB-714A-8FD5-21F4FA782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23196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B8222FD7-664F-3F44-AE46-2EDF6DB99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0501" y="4731026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81982B2-D19C-B246-B66B-61FBD3D4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3501" y="4502426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lung tissue</a:t>
            </a: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0769D065-95ED-8C41-8B73-8E5D2EBF6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40722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708FF873-1957-3C4D-9B0C-A7DEA8B36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49866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962447D8-A3C8-1A49-A216-ADBF805021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313" y="5874026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E0D8468-9FEC-1B48-9E89-20E9252C2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713" y="6255026"/>
            <a:ext cx="1543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Atrium</a:t>
            </a:r>
          </a:p>
        </p:txBody>
      </p:sp>
    </p:spTree>
    <p:extLst>
      <p:ext uri="{BB962C8B-B14F-4D97-AF65-F5344CB8AC3E}">
        <p14:creationId xmlns:p14="http://schemas.microsoft.com/office/powerpoint/2010/main" val="142342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26655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Spirometry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3" y="1553817"/>
            <a:ext cx="5986672" cy="504859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Measurement of Lung Volumes and Lung Capacities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7" descr="welch_allyn_spirometer_without_calibration_syringe">
            <a:extLst>
              <a:ext uri="{FF2B5EF4-FFF2-40B4-BE49-F238E27FC236}">
                <a16:creationId xmlns:a16="http://schemas.microsoft.com/office/drawing/2014/main" id="{7441309B-02FC-244D-A6BF-7FF56D70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553817"/>
            <a:ext cx="46482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97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452" y="-62188"/>
            <a:ext cx="2845904" cy="775251"/>
          </a:xfrm>
        </p:spPr>
        <p:txBody>
          <a:bodyPr/>
          <a:lstStyle/>
          <a:p>
            <a:pPr algn="ctr"/>
            <a:r>
              <a:rPr lang="en-US" dirty="0"/>
              <a:t>Spirometry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4" y="109330"/>
            <a:ext cx="11963397" cy="66592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Measurement of lung volumes and capacities with the use of a spirometer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 Volumes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average values are for average size adult male … ~10% less for female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Tidal Volume ( 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 = approximately 500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inspired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expired during normal , quiet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Inspiratory Reserve Volume ( IRV ) = approximately 3,000 to 3,300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Maximum amount of air that can be inspired at end of a normal inspiration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Expiratory Reserve Volume ( ERV )  = approximately 1,000 to 1,200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Maximum amount of air that can be expired at end of a normal expiration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Volume ( RV ) = cannot be measured with a spirometer ( ~ 1,200 mL )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remaining in the lungs after a forced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volume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cannot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be measured by normal spirometry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 Capacities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average values are for average size adult male … ~10% less for female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Inspiratory Capacity ( IC ) = approximately 3,500 to 3,800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that can be inspired after a normal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IC = VT + IRV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Vital Capacity ( VC ) = approximately 4,500 to 5,000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expired from lungs after a maximal inspiration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VC = VT + IRV + ERV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Functional Residual Capacity ( FRC ) = approximately 2,200 to 2,400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remaining in the lungs after a normal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FRC = ERV + RV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Total Lung Capacity ( TLC ) = approximately 5,700 to 6,200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in the lungs after a maximal inspiration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TLC = VT + IRV + ERV + RV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8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11966713" cy="559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Lung Volumes and Capacities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D4187-BBFE-DC4B-B047-43837817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44" y="667395"/>
            <a:ext cx="8018512" cy="61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79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4672DE-4499-6B4D-A4F7-8788A15F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8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9878"/>
            <a:ext cx="11966713" cy="559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Lung Volumes and Capacities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1D3355B0-B04E-3E41-84C0-815355A7F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209261"/>
            <a:ext cx="5181600" cy="51054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Line 7">
            <a:extLst>
              <a:ext uri="{FF2B5EF4-FFF2-40B4-BE49-F238E27FC236}">
                <a16:creationId xmlns:a16="http://schemas.microsoft.com/office/drawing/2014/main" id="{ED8FC9E1-DC15-364F-B2E5-390D92B57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AE69542D-C714-9942-9F8D-3B128FD7E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AEBA7426-2F18-CB4A-9A52-F206C3396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Line 10">
            <a:extLst>
              <a:ext uri="{FF2B5EF4-FFF2-40B4-BE49-F238E27FC236}">
                <a16:creationId xmlns:a16="http://schemas.microsoft.com/office/drawing/2014/main" id="{818A5489-9F53-DF4D-9182-F6DD276AA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4096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ine 11">
            <a:extLst>
              <a:ext uri="{FF2B5EF4-FFF2-40B4-BE49-F238E27FC236}">
                <a16:creationId xmlns:a16="http://schemas.microsoft.com/office/drawing/2014/main" id="{1FD8C130-5E77-F449-9952-83648455D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3240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A2B9251E-17C7-F341-9023-976E6C42D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4096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884A832A-B80B-2D4C-96C2-865821758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3240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Line 21">
            <a:extLst>
              <a:ext uri="{FF2B5EF4-FFF2-40B4-BE49-F238E27FC236}">
                <a16:creationId xmlns:a16="http://schemas.microsoft.com/office/drawing/2014/main" id="{21706589-04ED-2848-934D-C0B434549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8762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 Box 22">
            <a:extLst>
              <a:ext uri="{FF2B5EF4-FFF2-40B4-BE49-F238E27FC236}">
                <a16:creationId xmlns:a16="http://schemas.microsoft.com/office/drawing/2014/main" id="{7B1B3F70-4352-B84A-AADE-6B8EDB72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495261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TLC</a:t>
            </a:r>
          </a:p>
        </p:txBody>
      </p:sp>
      <p:sp>
        <p:nvSpPr>
          <p:cNvPr id="34" name="Text Box 23">
            <a:extLst>
              <a:ext uri="{FF2B5EF4-FFF2-40B4-BE49-F238E27FC236}">
                <a16:creationId xmlns:a16="http://schemas.microsoft.com/office/drawing/2014/main" id="{89FF1F56-5E53-6743-A44A-AA52AC4BB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1142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VC</a:t>
            </a: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3D9D87A5-F48C-D54B-BBA3-102E12615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5526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RV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606EBB93-1A39-304F-83DF-7FC727FD3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095461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FRC</a:t>
            </a:r>
          </a:p>
        </p:txBody>
      </p:sp>
      <p:sp>
        <p:nvSpPr>
          <p:cNvPr id="37" name="Text Box 26">
            <a:extLst>
              <a:ext uri="{FF2B5EF4-FFF2-40B4-BE49-F238E27FC236}">
                <a16:creationId xmlns:a16="http://schemas.microsoft.com/office/drawing/2014/main" id="{0E1FC993-57F9-3248-8FF1-1D2FC12E9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585624"/>
            <a:ext cx="52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IC</a:t>
            </a: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FDD0DE8E-BDDA-E348-8C9B-5A0AFEBF7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638261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ERV</a:t>
            </a:r>
          </a:p>
        </p:txBody>
      </p:sp>
      <p:sp>
        <p:nvSpPr>
          <p:cNvPr id="39" name="Text Box 28">
            <a:extLst>
              <a:ext uri="{FF2B5EF4-FFF2-40B4-BE49-F238E27FC236}">
                <a16:creationId xmlns:a16="http://schemas.microsoft.com/office/drawing/2014/main" id="{1A6F6A46-C8EC-D947-AC43-C5F8DE6E9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876261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40" name="Text Box 29">
            <a:extLst>
              <a:ext uri="{FF2B5EF4-FFF2-40B4-BE49-F238E27FC236}">
                <a16:creationId xmlns:a16="http://schemas.microsoft.com/office/drawing/2014/main" id="{B5100268-6C30-E249-ACEC-7847FAE46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352261"/>
            <a:ext cx="744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IRV</a:t>
            </a:r>
          </a:p>
        </p:txBody>
      </p:sp>
      <p:sp>
        <p:nvSpPr>
          <p:cNvPr id="41" name="Text Box 30">
            <a:extLst>
              <a:ext uri="{FF2B5EF4-FFF2-40B4-BE49-F238E27FC236}">
                <a16:creationId xmlns:a16="http://schemas.microsoft.com/office/drawing/2014/main" id="{AD20CD84-2F44-2249-9B55-A73BAC7D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5526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RV</a:t>
            </a:r>
          </a:p>
        </p:txBody>
      </p:sp>
    </p:spTree>
    <p:extLst>
      <p:ext uri="{BB962C8B-B14F-4D97-AF65-F5344CB8AC3E}">
        <p14:creationId xmlns:p14="http://schemas.microsoft.com/office/powerpoint/2010/main" val="217069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5C179-1E78-A94A-915C-1F243E42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06"/>
            <a:ext cx="12192000" cy="65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82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24699-C157-0044-8861-3BDEA817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6159"/>
            <a:ext cx="12192000" cy="33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4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C16B7-4EA6-AA48-B254-3982633C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05"/>
            <a:ext cx="12192000" cy="66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7AFE4-09FB-DB4C-B966-D2CB1E50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06"/>
            <a:ext cx="12192000" cy="67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5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8" y="89453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Forced Vital Capacity ( FVC ) Maneuver</a:t>
            </a:r>
            <a:br>
              <a:rPr lang="en-US" sz="3600" dirty="0"/>
            </a:br>
            <a:r>
              <a:rPr lang="en-US" sz="3600" dirty="0"/>
              <a:t>( assesses the health of the respiratory system )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FVC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forcefully expired after a maximal inspiration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FVC 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5,000 mL 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forcefully expired during the first second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3,500 to 4,000 mL</a:t>
            </a:r>
          </a:p>
          <a:p>
            <a:pPr marL="914400" lvl="1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Normal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FVC 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70 to 80%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under normal conditions , 70 to 80% of air is forcefully expired from the lungs in the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first second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D83DDE-513A-1B45-9B9A-9783C87EC0C5}"/>
                  </a:ext>
                </a:extLst>
              </p:cNvPr>
              <p:cNvSpPr txBox="1"/>
              <p:nvPr/>
            </p:nvSpPr>
            <p:spPr>
              <a:xfrm>
                <a:off x="636101" y="4502426"/>
                <a:ext cx="195232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𝐹𝐸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𝐹𝑉𝐶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∗100 %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D83DDE-513A-1B45-9B9A-9783C87E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1" y="4502426"/>
                <a:ext cx="1952329" cy="691471"/>
              </a:xfrm>
              <a:prstGeom prst="rect">
                <a:avLst/>
              </a:prstGeom>
              <a:blipFill>
                <a:blip r:embed="rId2"/>
                <a:stretch>
                  <a:fillRect l="-2564" r="-320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561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73488-9AA4-1B49-BF82-8354486A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Pulmonary Ventilation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Minute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 ) = volume of air in or out of the conducting zone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Tidal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6,000 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Alveolar 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volume of air in or out of the respiratory zone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This air is available for gas exchange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Tidal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Volume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Dead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Space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500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150 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𝑏𝑟𝑒𝑎𝑡h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4,200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efficient to increase tidal volume as opposed to respiratory rate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248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35011-C295-634A-B800-63F9E76D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1" y="0"/>
            <a:ext cx="11889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15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Movement of air into and out of the lung ( requires pressure gradients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Air Flow ( Poiseuille’s Law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𝐹𝑙𝑜𝑤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equal to pressure gradient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there is no pressure gradient for air to flow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there is a pressure gradient for air to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greater the difference , the greater the air flow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Changing radius will have the greatest effect on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Decreasing airway radius increases airway resistance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air flow decreases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Increasing airway radius decreases airway resistance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air flow increases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>
            <a:extLst>
              <a:ext uri="{FF2B5EF4-FFF2-40B4-BE49-F238E27FC236}">
                <a16:creationId xmlns:a16="http://schemas.microsoft.com/office/drawing/2014/main" id="{6DE86203-7C85-204F-BBB8-B89BFF166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722" y="1880489"/>
            <a:ext cx="4352474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9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pressure at point 1 ( inside the lung )</a:t>
            </a:r>
            <a:b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9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pressure at point 2 ( outside the lung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 = radius of airway</a:t>
            </a:r>
            <a:endParaRPr lang="en-US" altLang="en-US" sz="1900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8EFF8-21F3-7241-816B-6CD603C6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86" y="857915"/>
            <a:ext cx="7864828" cy="57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D7B92-6039-8E48-8526-2745CB2B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14"/>
            <a:ext cx="12192000" cy="64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06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5" y="52080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Air Flow , Pressure , and Resistance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0C21FC-8500-F640-A50B-433FD3D2D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0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C18E08A3-7A15-844F-BB7A-D25638830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5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929A359-4443-A540-B01C-316987C61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500" y="49264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EC8DA1B-984E-3946-9981-B647F1B27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0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8BAA5443-A680-5E46-9E41-12A259A89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5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FB82FAEA-40B5-B54D-A40F-63E35639C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525" y="5050319"/>
            <a:ext cx="352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4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02AD795-37BD-444C-8C73-CC170D210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8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E5EED699-3EC8-3548-8D45-FCAB05593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2D8D5E5E-D1DF-B643-A9EE-AD4530C6C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187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B72BF7EC-A687-CC48-87F7-8DBEF6F0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975" y="5759932"/>
            <a:ext cx="9428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E695EA0-0AF2-A547-9EBE-ECE2421B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725" y="5759932"/>
            <a:ext cx="94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&lt;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3B36EFB-B707-5242-8B69-4CD608B0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25" y="5759932"/>
            <a:ext cx="94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ADAB4D02-893D-054D-A89B-686A13637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687" y="1726094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7C990AEC-7AEC-7A44-BCDF-F0FF9BFA3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6487" y="1726094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781F3586-DD90-5E48-BD0C-75EDB1DD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687" y="1878494"/>
            <a:ext cx="9144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C31C5C67-40DD-A046-B8EC-FCA4C93CF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7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90F5F9-1BEB-8E4D-8AD0-545E493BF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700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CBB2CA50-A0B8-EA4F-A437-48D127B95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6887" y="1878494"/>
            <a:ext cx="3048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81F37E01-46C6-F54D-8703-2C06537C4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91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092EB370-ED79-194D-B13D-F936B28FC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387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614DCAD-5ED7-D44F-A10C-97CFEF70BE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2887" y="1726094"/>
            <a:ext cx="0" cy="312420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C97F2DE1-2E1A-C74A-B430-C285AC9653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9287" y="1726094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 Box 25">
            <a:extLst>
              <a:ext uri="{FF2B5EF4-FFF2-40B4-BE49-F238E27FC236}">
                <a16:creationId xmlns:a16="http://schemas.microsoft.com/office/drawing/2014/main" id="{D7432574-5348-7F41-B71F-BA0EB469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112" y="5759932"/>
            <a:ext cx="941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↑r</a:t>
            </a:r>
          </a:p>
        </p:txBody>
      </p:sp>
      <p:sp>
        <p:nvSpPr>
          <p:cNvPr id="31" name="Text Box 26">
            <a:extLst>
              <a:ext uri="{FF2B5EF4-FFF2-40B4-BE49-F238E27FC236}">
                <a16:creationId xmlns:a16="http://schemas.microsoft.com/office/drawing/2014/main" id="{50EA49E5-4C7F-9945-A686-1CB57C1CD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512" y="5759932"/>
            <a:ext cx="941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↓r</a:t>
            </a:r>
          </a:p>
        </p:txBody>
      </p:sp>
    </p:spTree>
    <p:extLst>
      <p:ext uri="{BB962C8B-B14F-4D97-AF65-F5344CB8AC3E}">
        <p14:creationId xmlns:p14="http://schemas.microsoft.com/office/powerpoint/2010/main" val="26758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Ideal Gas Law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 = pressure 	V = volume	 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nRT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constant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Pressure gradients created by changes in volumes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volume causes a decrease in pressure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volume causes an increase in pressure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927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EDF5E-588C-4E4F-9EA6-C5E7EEED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60" y="0"/>
            <a:ext cx="702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49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Pressures involved in breathing :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Barometric Air Pressure ( 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Atmospheric air pressure outside the body ( regardless of proximity )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Pressure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inside of an alveolus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Pleural Pressure ( 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 the pleural cavity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pressure outside of an alveolus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Always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ensures lungs do not collapse )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Due to recoil of lung and recoil of thorax</a:t>
            </a:r>
          </a:p>
        </p:txBody>
      </p:sp>
    </p:spTree>
    <p:extLst>
      <p:ext uri="{BB962C8B-B14F-4D97-AF65-F5344CB8AC3E}">
        <p14:creationId xmlns:p14="http://schemas.microsoft.com/office/powerpoint/2010/main" val="1224557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384FA-4480-DF4E-90D9-DEB51D7A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00"/>
            <a:ext cx="12192000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8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End of Expiration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are both equal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~ 1,000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pressure gradient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air flow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endParaRPr lang="en-US" baseline="-25000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5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995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)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During Inspiration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Contraction of respiratory muscles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thoracic cavity volume , which then increases pleural space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decreases towards 992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causing alveoli to inflate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alveolar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decreases towards 999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less than 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now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Air into lung down pressure gradient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Air filling the alveoli causes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increase back towards 1,000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2743200" lvl="5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5C4D1E-3891-504C-A471-A58D1ABC0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End of Inspiration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Thoracic cavity has stopped expanding ( thoracic cavity at its greatest volume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992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 ( lowest level during breathing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Alveoli have stopped inflating ( alveoli at their greatest volume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into lungs during inspiration has filled the larger alveoli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1,000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now equal to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No air flow</a:t>
            </a:r>
          </a:p>
          <a:p>
            <a:pPr marL="457200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During Expiration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Relaxation of respiratory muscles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Decreases thoracic cavity volume , which then decreases pleural space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increases toward 995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Decreases alveolar volume toward resting levels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increases above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towards 1,001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greater than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now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out of lung down pressure gradient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leaving the alveoli causes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to decrease back towards to 1,000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Breathing Cycle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8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9F8EA0-AE97-C142-8DD2-D26F9DC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84" y="103579"/>
            <a:ext cx="6257169" cy="3245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88805-EE8B-7F40-A16C-4956F298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84" y="3477229"/>
            <a:ext cx="6257169" cy="3277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A30C4C-3E66-3240-BE29-26E3C3D9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88" y="300943"/>
            <a:ext cx="3482628" cy="63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A74D5-E1D8-3B4B-9966-74EE25E2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88"/>
            <a:ext cx="12192000" cy="57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41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51448-6610-F54A-A748-39D3A31C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3" y="0"/>
            <a:ext cx="11990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4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Functions 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Controls the volume of air into and out of the respiratory tract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/>
              <a:t>Controlled by airway smooth muscle tone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sz="2000" dirty="0" err="1"/>
              <a:t>eg</a:t>
            </a:r>
            <a:r>
              <a:rPr lang="en-US" sz="2000" dirty="0"/>
              <a:t> , </a:t>
            </a:r>
            <a:r>
              <a:rPr lang="en-US" altLang="en-US" sz="2000" dirty="0"/>
              <a:t>β-2 receptors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sz="2000" dirty="0"/>
              <a:t>Relax airway smooth muscle</a:t>
            </a:r>
          </a:p>
          <a:p>
            <a:pPr marL="2743200" lvl="5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Bronchodilation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, Muscarinic receptors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Contract airway smooth muscle</a:t>
            </a:r>
          </a:p>
          <a:p>
            <a:pPr marL="2743200" lvl="5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Bronchoconstriction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Brings inhaled air to body temperature and fully humidifies it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 Done by rich supply of blood vessels in mucous membrane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16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3DAE4-4BCA-BB48-84F0-3173D54F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9" y="0"/>
            <a:ext cx="1090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9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Pneumothorax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Presence of excess air in the pleural space leading to an increase in P</a:t>
            </a:r>
            <a:r>
              <a:rPr lang="en-US" baseline="-25000" dirty="0"/>
              <a:t>pl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is no longer less than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endParaRPr lang="en-US" baseline="-25000" dirty="0"/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the lung to collapse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 pneumothorax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and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r>
              <a:rPr lang="en-US" dirty="0"/>
              <a:t> are equal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Surface tension will force alveoli to collapse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Tension pneumothorax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is more positive than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endParaRPr lang="en-US" baseline="-25000" dirty="0"/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Pushes structures on opposite side of thoracic cavity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the heart )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lead to dangerous decrease in cardiac output and blood pressure</a:t>
            </a:r>
          </a:p>
        </p:txBody>
      </p:sp>
    </p:spTree>
    <p:extLst>
      <p:ext uri="{BB962C8B-B14F-4D97-AF65-F5344CB8AC3E}">
        <p14:creationId xmlns:p14="http://schemas.microsoft.com/office/powerpoint/2010/main" val="2573411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DE9583-B88D-0447-BF6E-28F17C4E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45" y="0"/>
            <a:ext cx="9961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97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16714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Tension Pneumothorax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6" name="Picture 5" descr="pneumothorax_tension">
            <a:extLst>
              <a:ext uri="{FF2B5EF4-FFF2-40B4-BE49-F238E27FC236}">
                <a16:creationId xmlns:a16="http://schemas.microsoft.com/office/drawing/2014/main" id="{7EF15965-FAFF-B540-BDC1-8D7C1690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03" y="1236568"/>
            <a:ext cx="3240986" cy="438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tensionpneumo3">
            <a:extLst>
              <a:ext uri="{FF2B5EF4-FFF2-40B4-BE49-F238E27FC236}">
                <a16:creationId xmlns:a16="http://schemas.microsoft.com/office/drawing/2014/main" id="{09ED18EB-A590-874A-BDE8-10A17B40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15" y="1236568"/>
            <a:ext cx="4194217" cy="400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5F1A4E86-B6C2-2644-8FBB-572BCC60C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736" y="5251544"/>
            <a:ext cx="359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Right-sided tension pneumothorax</a:t>
            </a:r>
          </a:p>
        </p:txBody>
      </p:sp>
    </p:spTree>
    <p:extLst>
      <p:ext uri="{BB962C8B-B14F-4D97-AF65-F5344CB8AC3E}">
        <p14:creationId xmlns:p14="http://schemas.microsoft.com/office/powerpoint/2010/main" val="1802298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CD8DF-CB26-4A46-832F-AF9072E9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62" y="0"/>
            <a:ext cx="9870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F22EA-83E1-9E41-8DB1-4791FCAE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07" y="0"/>
            <a:ext cx="10214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6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Regulation of Breathing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Respiratory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Bilateral network of neurons with pacemaker-like activity in the medulla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Dorsal respiratory group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Innervate and drive the respiratory muscles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Ventral respiratory group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Innervate and drive the respiratory muscles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 pacemaker neurons ( pre-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altLang="en-US" dirty="0" err="1">
                <a:solidFill>
                  <a:schemeClr val="bg1">
                    <a:lumMod val="65000"/>
                  </a:schemeClr>
                </a:solidFill>
              </a:rPr>
              <a:t>ö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tzinger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complex )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center affected by a number of inputs from the body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Cerebrum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Hypothalamus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Pontine respiratory group /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Pneumotaxic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Apneustic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Pulmonary stretch 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Proprioceptors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exteroreceptors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28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4" y="0"/>
            <a:ext cx="5748130" cy="775251"/>
          </a:xfrm>
        </p:spPr>
        <p:txBody>
          <a:bodyPr/>
          <a:lstStyle/>
          <a:p>
            <a:pPr algn="ctr"/>
            <a:r>
              <a:rPr lang="en-US" dirty="0"/>
              <a:t>Regulation of Breathing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34024-1865-5D49-BD99-5F535791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04" y="0"/>
            <a:ext cx="3629025" cy="6858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1E3934E4-C9E9-0F49-89C6-3D6F3B8A3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148" y="530776"/>
            <a:ext cx="13858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(</a:t>
            </a:r>
            <a:r>
              <a:rPr lang="en-US" altLang="en-US" sz="1000" dirty="0" err="1"/>
              <a:t>Pneumotaxic</a:t>
            </a:r>
            <a:r>
              <a:rPr lang="en-US" altLang="en-US" sz="1000" dirty="0"/>
              <a:t> center)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BF90C0E5-4358-7144-BB92-CF75FDCB3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6170" y="1564274"/>
            <a:ext cx="13160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chemeClr val="bg1">
                    <a:lumMod val="65000"/>
                  </a:schemeClr>
                </a:solidFill>
              </a:rPr>
              <a:t>Apneustic center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78E7FC7D-46A6-4D44-9118-F45964F72F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4366" y="1195180"/>
            <a:ext cx="144780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6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0349" cy="2256183"/>
          </a:xfrm>
        </p:spPr>
        <p:txBody>
          <a:bodyPr>
            <a:normAutofit/>
          </a:bodyPr>
          <a:lstStyle/>
          <a:p>
            <a:r>
              <a:rPr lang="en-US" dirty="0"/>
              <a:t>Inputs to </a:t>
            </a:r>
            <a:br>
              <a:rPr lang="en-US" dirty="0"/>
            </a:br>
            <a:r>
              <a:rPr lang="en-US" dirty="0"/>
              <a:t>Respiratory </a:t>
            </a:r>
            <a:br>
              <a:rPr lang="en-US" dirty="0"/>
            </a:br>
            <a:r>
              <a:rPr lang="en-US" dirty="0"/>
              <a:t>Centers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1445E-7DF1-AA48-8D28-DCFA2ECA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49" y="0"/>
            <a:ext cx="8621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0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Inputs to Respiratory Centers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03851"/>
            <a:ext cx="11966713" cy="57646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Cerebrum = voluntary aspect of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Breathing is involuntary but can be voluntarily overridden by the cortex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you can choose to breath faster or hold your breath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Hypothalamus = emotional aspect of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increase ventilation with excitement : decrease ventilation with stress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Pulmonary Irritant 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Located through-out the airways and alveoli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Detect irritants in the lung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Stimulate the respiratory centers to cause coughing</a:t>
            </a:r>
          </a:p>
        </p:txBody>
      </p:sp>
    </p:spTree>
    <p:extLst>
      <p:ext uri="{BB962C8B-B14F-4D97-AF65-F5344CB8AC3E}">
        <p14:creationId xmlns:p14="http://schemas.microsoft.com/office/powerpoint/2010/main" val="41206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Functions 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Filters and protects the respiratory tract from particulates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/>
              <a:t>Nose hairs and mucus trap larger particles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Bronchoconstriction when polluted air is breathed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Mucociliary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Escalator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Goblet cells produce mucus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Traps finer particles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Ciliated epithelial cells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Propel debris trapped in mucus to pharynx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 slowed by cold , dry air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 damaged by cigarette smoke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Mucus thickened in those with cystic fibrosis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Difficult for cilia to propel mucus</a:t>
            </a:r>
          </a:p>
        </p:txBody>
      </p:sp>
    </p:spTree>
    <p:extLst>
      <p:ext uri="{BB962C8B-B14F-4D97-AF65-F5344CB8AC3E}">
        <p14:creationId xmlns:p14="http://schemas.microsoft.com/office/powerpoint/2010/main" val="2722637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Inputs to Respiratory Centers – </a:t>
            </a:r>
            <a:r>
              <a:rPr lang="en-US" dirty="0">
                <a:solidFill>
                  <a:srgbClr val="72FED1"/>
                </a:solidFill>
              </a:rPr>
              <a:t>Chemoreceptors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03851"/>
            <a:ext cx="11966713" cy="57646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Central 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Neurons located in multiple areas of the medulla and pons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Peripheral 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Glomus cells located at the bifurcation of the carotid arteries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Monitor arterial 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levels ( mainly central chemoreceptors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the main stimulus to breathing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Monitor arterial 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levels ( mainly peripheral chemoreceptors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stimulates breathing only in extreme instances ( PO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 60 mm Hg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73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5551E-8661-DE4C-9E10-A6563C97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23"/>
            <a:ext cx="12192000" cy="66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6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Exchange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Partial pressure as defined by Dalton’s Law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Pressure exerted by each gas in a mixture of gases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Partial Pressure = ( total pressure ) * ( % of gas in a mixture of gases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eg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atmospheric dry air ( at sea level ) = 760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Nitrogen ≈ 79% of dry air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 ≈ 21% of dry air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 partial of pressure of oxygen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) = ( 760 mm Hg ) * ( 0.21 )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≈ 160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 partial of pressure of nitrogen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 ) = ( 760 mm Hg ) * ( 0.79 )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≈ 600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Changing Partial Pressure :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 atmospheric pressure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Atmospheric pressure decreases with higher altitudes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 percentage of gases in the mixture of gases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230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FF76D-74A9-5A44-8CC0-D62A052E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975"/>
            <a:ext cx="12192000" cy="58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20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64" y="89454"/>
            <a:ext cx="4167808" cy="775251"/>
          </a:xfrm>
        </p:spPr>
        <p:txBody>
          <a:bodyPr/>
          <a:lstStyle/>
          <a:p>
            <a:pPr algn="ctr"/>
            <a:r>
              <a:rPr lang="en-US" dirty="0"/>
              <a:t>Partial Pressures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89455"/>
                <a:ext cx="11966713" cy="6679092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/>
                  <a:t>Partial pressures in dry air at sea level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760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∗0.21=160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sz="140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negligible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conducting zone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760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−47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∗0.21=1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sz="140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~ 30 mm Hg during expiration …. ~ 0 mm Hg during inspiration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100 mm Hg ( normal range : 85 to 130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40 mm Hg ( normal range : 35 to 45 mm Hg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arterial blood ( arterial blood gas values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90 mm Hg ( normal range : 80 to 100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40 mm Hg ( normal range : 35 to 45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venous blood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40 mm Hg ( normal range : 35 to 45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45 mm Hg ( normal range : 40 to 50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40 mm Hg ( normal range : 35 to 45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45 mm Hg ( normal range : 40 to 50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20 mm Hg 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50 mm Hg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89455"/>
                <a:ext cx="11966713" cy="6679092"/>
              </a:xfrm>
              <a:blipFill>
                <a:blip r:embed="rId2"/>
                <a:stretch>
                  <a:fillRect l="-212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701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Oxygen Diffusion Gradients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775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diffuses from alveolus to arterial end of pulmonary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alveolus is approximately 100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arterial end of pulmonary capillary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alveolus into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venous end of pulmonary capillary equilibrates to approximately 100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from pulmonary vein mixes with blood from bronchial veins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This is part of the anatomic shunt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to left atrium .. Left ventricle .. aorta .. arteries .. systemic capillaries of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Because of anatomic shunt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90 mm Hg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arterial end of systemic capillary to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arterial blood is approximately 90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blood into interstitial space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interstitial space into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cells is approximately 20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because cells consume O</a:t>
                </a:r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during aerobic cellular respiration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interstitial space into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530" t="-1677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29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799BE-158C-8D44-A0D9-E4560429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396"/>
            <a:ext cx="12192000" cy="51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1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C81B1E-4C3D-844B-A8BE-55643332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334" y="0"/>
            <a:ext cx="5587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38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AFA376-1573-7847-8EC1-CF4459FF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8" y="0"/>
            <a:ext cx="697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5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504D2-1C13-0044-9433-3A3AB448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1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</a:t>
            </a:r>
            <a:r>
              <a:rPr lang="en-US" dirty="0" err="1">
                <a:solidFill>
                  <a:srgbClr val="72FED1"/>
                </a:solidFill>
              </a:rPr>
              <a:t>Mucociliary</a:t>
            </a:r>
            <a:r>
              <a:rPr lang="en-US" dirty="0">
                <a:solidFill>
                  <a:srgbClr val="72FED1"/>
                </a:solidFill>
              </a:rPr>
              <a:t> Escalator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45435-D13B-3341-A745-791D38CE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48"/>
            <a:ext cx="12192000" cy="57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3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E6B14-2470-3D4E-A537-9F5E103D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44" y="0"/>
            <a:ext cx="8255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3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Carbon Dioxide Diffusion Gradients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cells to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cells is approximately 50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produced in cells during aerobic cellular respiration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cells to interstitial space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interstitial space to arterial end of systemic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arterial end of systemic capillary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interstitial space to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venous end of systemic capillary equilibrates to approximately 45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to right atrium … right ventricle … pulmonary artery … pulmonary capillaries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arterial end of pulmonary capillary to alveolus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arterial end of pulmonary capillary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alveoli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blood to alveolus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equilibrates to approximately 40 mm Hg at venous end of pulmonary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7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69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4A26D-AFF6-7F45-B185-DEFD07E0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745"/>
            <a:ext cx="12192000" cy="45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0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23730"/>
            <a:ext cx="11966713" cy="57448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Oxygen is transported in two different ways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Dissolved ( ~ 1.5 %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Hemoglobin ( ~ 98.5 %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Carbon dioxide is transported in three different ways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Dissolved ( ~ 5 to 30 %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Hemoglobin ( ~ 5 to 10 %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Bicarbonate ( ~ 60 to 90 % )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1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 Transport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~ 1.5 % dissolved in the plasma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Low because oxygen is not very soluble in water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Henry’s Law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Dissolved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Gas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Solubility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Coefficient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that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Gas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Dissolved oxygen is responsible for its partial pressures in body fluids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03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by Hemoglobin : ~ 98.5 %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Hemoglobin has the ability to bind up to 4 oxygen molecules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When hemoglobin has 4 oxygen molecules bound , it is fully saturated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percent of Hb molecules fully saturated with oxygen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arterial blood is measured with a pulse oximeter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Normal pulse ox range = 95 to 100 %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Pulse ox under 90 % is considered abnormal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827F4D2F-5EF5-6545-A3F2-D1A7E112481A}"/>
              </a:ext>
            </a:extLst>
          </p:cNvPr>
          <p:cNvGrpSpPr>
            <a:grpSpLocks/>
          </p:cNvGrpSpPr>
          <p:nvPr/>
        </p:nvGrpSpPr>
        <p:grpSpPr bwMode="auto">
          <a:xfrm>
            <a:off x="8614396" y="4758635"/>
            <a:ext cx="1711325" cy="1355725"/>
            <a:chOff x="240" y="1584"/>
            <a:chExt cx="720" cy="528"/>
          </a:xfrm>
        </p:grpSpPr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DBCFE977-C6DA-C049-ADD2-740B1A414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632"/>
              <a:ext cx="528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1FB79854-43DA-B149-9141-6ECD22C99C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" y="206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4" name="Line 10">
              <a:extLst>
                <a:ext uri="{FF2B5EF4-FFF2-40B4-BE49-F238E27FC236}">
                  <a16:creationId xmlns:a16="http://schemas.microsoft.com/office/drawing/2014/main" id="{3E43151D-890C-4549-BECF-9AE753ACC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06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5" name="Line 11">
              <a:extLst>
                <a:ext uri="{FF2B5EF4-FFF2-40B4-BE49-F238E27FC236}">
                  <a16:creationId xmlns:a16="http://schemas.microsoft.com/office/drawing/2014/main" id="{D74D11F7-98BA-3745-8DE1-DDFF1908A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" y="158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Line 12">
              <a:extLst>
                <a:ext uri="{FF2B5EF4-FFF2-40B4-BE49-F238E27FC236}">
                  <a16:creationId xmlns:a16="http://schemas.microsoft.com/office/drawing/2014/main" id="{A84C3F09-4AAC-A449-9C29-F91966A53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158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7" name="Text Box 13">
            <a:extLst>
              <a:ext uri="{FF2B5EF4-FFF2-40B4-BE49-F238E27FC236}">
                <a16:creationId xmlns:a16="http://schemas.microsoft.com/office/drawing/2014/main" id="{30DB38B7-2077-F84D-A25E-C45775F4A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408" y="44792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8" name="Rectangle 14">
            <a:extLst>
              <a:ext uri="{FF2B5EF4-FFF2-40B4-BE49-F238E27FC236}">
                <a16:creationId xmlns:a16="http://schemas.microsoft.com/office/drawing/2014/main" id="{68DC640E-4FE5-A44B-94FC-AC1FFFCEB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008" y="44792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DBC7F966-4078-7D42-AD0C-32F1B036B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408" y="60794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9CCB816A-DC42-AD4D-B1DA-C9F3DCA21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008" y="60794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id="{CB912952-A3C5-A740-93FE-A5C20959D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386" y="5012635"/>
            <a:ext cx="12939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fully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saturated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C16A4-8183-B647-A57D-5EA1B2FD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8" y="1186954"/>
            <a:ext cx="3800116" cy="31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6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3BE19-F2B7-CE4A-AD8B-57E4C204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044"/>
            <a:ext cx="12192000" cy="52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1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increases , the oxygen bound to Hb increases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Arterial = 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90 mm Hg :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approximately 100 %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Venous = 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40 mm Hg :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approximately 75 %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875" r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Hemoglobin-Oxygen Binding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FA7EF8-7A38-6C45-B743-0ED83DF2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10" y="1550504"/>
            <a:ext cx="6772289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0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Affected By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pH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Temperature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2,3-biphosphoglycerate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Carbon monoxide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3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pH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decrease in pH decreases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the affinity of Hb for oxygen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body tissues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oxygen released from Hb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“Right shift” of the oxygen-Hb binding curve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affinity of Hb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decreased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increase in pH increases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the affinity of Hb for oxygen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lungs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oxygen binds to Hb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“Left shift” of the oxygen-Hb binding curve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affinity for Hb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increased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Temperature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temperature decreases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body tissues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Right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temperature increases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lungs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Left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7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6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Respiratory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Respiratory bronchioles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Alveolar Ducts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Sacs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Sole site of gas exchange ( there is no gas exchange in the conducting zone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Occurs in the alveoli which are present solely in respiratory zone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41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72817"/>
                <a:ext cx="11966713" cy="5595729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Carbon Monoxide ( CO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 displaces oxygen from hemoglobin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Hb has 250 times greater affinity for CO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unchanged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Whatever oxygen is bound , is tightly bound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 increases affinity of Hb for oxygen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Left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72817"/>
                <a:ext cx="11966713" cy="5595729"/>
              </a:xfrm>
              <a:blipFill>
                <a:blip r:embed="rId2"/>
                <a:stretch>
                  <a:fillRect l="-848" t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022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C5DA0-8301-E542-93A2-B6910380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391"/>
            <a:ext cx="12192000" cy="6033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C2C15-C437-F84D-8FC1-5CB6F184DD30}"/>
              </a:ext>
            </a:extLst>
          </p:cNvPr>
          <p:cNvSpPr txBox="1"/>
          <p:nvPr/>
        </p:nvSpPr>
        <p:spPr>
          <a:xfrm>
            <a:off x="2882348" y="3656529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BPG is produced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8FEF4-1ADC-174F-9FB6-F4D19918EA2F}"/>
              </a:ext>
            </a:extLst>
          </p:cNvPr>
          <p:cNvSpPr txBox="1"/>
          <p:nvPr/>
        </p:nvSpPr>
        <p:spPr>
          <a:xfrm>
            <a:off x="9365975" y="2954164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with CO</a:t>
            </a:r>
          </a:p>
        </p:txBody>
      </p:sp>
    </p:spTree>
    <p:extLst>
      <p:ext uri="{BB962C8B-B14F-4D97-AF65-F5344CB8AC3E}">
        <p14:creationId xmlns:p14="http://schemas.microsoft.com/office/powerpoint/2010/main" val="10455025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51881-7A6D-EA42-AC21-4BFC3DA6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" y="0"/>
            <a:ext cx="12068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5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49822-9C79-3148-8202-EB7E18E4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84" y="0"/>
            <a:ext cx="787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0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13FFE-CB07-8A47-AE67-2DA3D4AB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0"/>
            <a:ext cx="12192000" cy="64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0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F9BF2F6-C13C-BA4D-81C1-19A94B6CE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87" y="1313765"/>
            <a:ext cx="54938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Decrease the Affinity of Hb for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( i.e. cause a right shift in the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– Hb binding curve ) </a:t>
            </a:r>
            <a:endParaRPr lang="en-US" altLang="en-US" sz="1800" b="1" baseline="-25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FE4E61C2-ED88-DC48-AB96-EAA8D4193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1313765"/>
            <a:ext cx="52693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Increase the Affinity of Hb for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( i.e. cause a left shift in the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– Hb binding curve )</a:t>
            </a:r>
            <a:endParaRPr lang="en-US" altLang="en-US" sz="1800" b="1" baseline="-25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06143EBA-D0D6-1047-A1BD-648DFD425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5999" y="1242393"/>
            <a:ext cx="1" cy="424400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E6E90439-71CB-9142-9FB9-F81161F7A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187" y="2017932"/>
            <a:ext cx="10763204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786E80B0-E577-1743-9F25-9C24E4AB4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177" y="2590800"/>
            <a:ext cx="1882246" cy="230832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↓ pH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↑ 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2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↑ temperature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7BE589C-8F02-0441-A7A6-D9E7C0AB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602" y="2590800"/>
            <a:ext cx="188224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↑ pH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 CO</a:t>
            </a:r>
            <a:r>
              <a:rPr lang="en-US" altLang="en-US" sz="2400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 temperature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1623459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Saturation (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Capacity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Content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l="-424" t="-19355" r="-1589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saturation (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percent of Hb fully saturated with oxygen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capacity = greatest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carried in the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content =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is actually carried in the blood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  <a:blipFill>
                <a:blip r:embed="rId3"/>
                <a:stretch>
                  <a:fillRect l="-848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701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93B4C-FEA4-7F43-AFE6-1BC99948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8"/>
            <a:ext cx="12192000" cy="67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0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Carbon Dioxide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by hemoglobin : ~ 5% in arterial blood … ~ 10% in venous blood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Carbaminohemoglobin ( CO</a:t>
                </a:r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bound to hemoglobin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: ~ 90% in arterial blood … ~ 60% in venous blood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( “hydration” of CO</a:t>
                </a:r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  <a:blipFill>
                <a:blip r:embed="rId2"/>
                <a:stretch>
                  <a:fillRect l="-848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766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Carried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9355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EEE635-4A9D-A544-BEA4-10E78939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77887"/>
            <a:ext cx="6080902" cy="3591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28FC6-10EB-D947-898D-2C577951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88" y="1977887"/>
            <a:ext cx="6390112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Respiratory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98B55-F134-5C46-87B2-C79AB87E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88" y="713063"/>
            <a:ext cx="7059623" cy="61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) / Perfusion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Relationship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590261"/>
            <a:ext cx="11966713" cy="517828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Upright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Regional differences in ventilation and perfusion exist ( due to the effects of gravity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Perfusion and ventilation are both lower at the apex of the lung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Perfusion and ventilation are both higher at the base of the lung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Supine or Prone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perfusion and ventilation throughout the lung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4241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DC31D-1E87-3A47-8BCC-42775F75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40"/>
            <a:ext cx="12192000" cy="65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Ventilation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Minute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volume of air moved into the lungs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Tidal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breath</m:t>
                        </m:r>
                      </m:den>
                    </m:f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6,000 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minute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Alveolar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amount of air available for gas exchange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Tidal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Volume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Dead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Space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−150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breath</m:t>
                        </m:r>
                      </m:den>
                    </m:f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00 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minute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efficient to increase tidal volume as opposed to respiratory rate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  <a:blipFill>
                <a:blip r:embed="rId2"/>
                <a:stretch>
                  <a:fillRect l="-839" t="-673" r="-1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6769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Circulation of the Respiratory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of the Lungs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Deoxygenated blood is carried to the lungs via the pulmonary arteries 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then to pulmonary capillaries where blood is oxygenated at the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Oxygenated blood is then carried back to the heart via the pulmonary veins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  <a:blipFill>
                <a:blip r:embed="rId2"/>
                <a:stretch>
                  <a:fillRect l="-839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0342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) of the lung ( </a:t>
                </a:r>
                <a:r>
                  <a:rPr lang="en-US" dirty="0" err="1"/>
                  <a:t>ie</a:t>
                </a:r>
                <a:r>
                  <a:rPr lang="en-US" dirty="0"/>
                  <a:t> , alveoli )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86F9BA28-6C9F-0E43-AE66-CEFCDB1AA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639" y="1361661"/>
            <a:ext cx="29418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Veins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DAC3D3EE-CCD0-5145-AF2A-CB38BE7F4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6979" y="19204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87E350CD-A2B3-FF4F-8121-D71BBA62E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41810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91924A42-4BE8-9D49-B8FE-088611412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30380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C24140A5-3B91-E04D-B8EE-F505A882B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5904" y="3800061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343B62C7-5FBD-D14B-A878-09090FE72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52478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4D0506B3-38B8-2543-AB8E-0DE8ABBFA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2995" y="3342861"/>
            <a:ext cx="13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perfusion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of alveoli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32CC6DDF-0186-1140-9BDC-FBCAD0D4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304" y="3114261"/>
            <a:ext cx="6172200" cy="12954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3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578C0-0E47-0641-8E24-DD4E47FC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86" y="0"/>
            <a:ext cx="7768828" cy="685800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E53E4A58-FE91-1D40-BDB7-5900B564A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148" y="2819400"/>
            <a:ext cx="762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A808AEB1-1197-0545-B41A-FE925F96A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7148" y="3124200"/>
            <a:ext cx="1295399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5E7E65D0-AB5A-6B45-B522-9E388A24D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423" y="2955925"/>
            <a:ext cx="67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Apex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EC013E9-8561-7C47-9524-97C22677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73" y="4399723"/>
            <a:ext cx="762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CAACFBFB-9EAD-CD4C-AC08-ED9071A71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3078" y="5009323"/>
            <a:ext cx="957469" cy="9044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A2639EE1-0D21-5942-9D2C-1D8070832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423" y="4526308"/>
            <a:ext cx="67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Apex</a:t>
            </a:r>
          </a:p>
        </p:txBody>
      </p:sp>
    </p:spTree>
    <p:extLst>
      <p:ext uri="{BB962C8B-B14F-4D97-AF65-F5344CB8AC3E}">
        <p14:creationId xmlns:p14="http://schemas.microsoft.com/office/powerpoint/2010/main" val="34800085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5C89D-288B-FD41-A782-8E928CC7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1" y="0"/>
            <a:ext cx="11827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80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70C5F-F0A3-5449-82FE-FBEEC454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51"/>
            <a:ext cx="12192000" cy="64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1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) / Perfusion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Relationship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699591"/>
                <a:ext cx="12082672" cy="506895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Level of oxygen in alveoli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has the greatest effect on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decreases … pulmonary arterioles vasoconstrict , which decreases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increases … pulmonary arterioles vasodilate , which increases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699591"/>
                <a:ext cx="12082672" cy="5068955"/>
              </a:xfrm>
              <a:blipFill>
                <a:blip r:embed="rId3"/>
                <a:stretch>
                  <a:fillRect l="-839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584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699591"/>
            <a:ext cx="12082672" cy="50689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Obstructive Pulmonary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Restrictive Pulmonary Disease</a:t>
            </a:r>
          </a:p>
        </p:txBody>
      </p:sp>
    </p:spTree>
    <p:extLst>
      <p:ext uri="{BB962C8B-B14F-4D97-AF65-F5344CB8AC3E}">
        <p14:creationId xmlns:p14="http://schemas.microsoft.com/office/powerpoint/2010/main" val="3101710990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25D7D401-4585-844E-8E23-D21AE2053FBF}" vid="{C20730BA-9403-E54D-BA6B-140FB26862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1989</TotalTime>
  <Words>6287</Words>
  <Application>Microsoft Macintosh PowerPoint</Application>
  <PresentationFormat>Widescreen</PresentationFormat>
  <Paragraphs>1034</Paragraphs>
  <Slides>171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8" baseType="lpstr">
      <vt:lpstr>Arial</vt:lpstr>
      <vt:lpstr>Calibri</vt:lpstr>
      <vt:lpstr>Calibri Light</vt:lpstr>
      <vt:lpstr>Cambria Math</vt:lpstr>
      <vt:lpstr>Times New Roman</vt:lpstr>
      <vt:lpstr>Wingdings</vt:lpstr>
      <vt:lpstr>Neuro - Dark Theme</vt:lpstr>
      <vt:lpstr>Definitions</vt:lpstr>
      <vt:lpstr>Respiratory System – Airways</vt:lpstr>
      <vt:lpstr>PowerPoint Presentation</vt:lpstr>
      <vt:lpstr>Respiratory System – Airways – Conducting Zone</vt:lpstr>
      <vt:lpstr>Respiratory System – Airways – Conducting Zone</vt:lpstr>
      <vt:lpstr>Respiratory System – Airways – Conducting Zone</vt:lpstr>
      <vt:lpstr>Respiratory System – Airways – Mucociliary Escalator</vt:lpstr>
      <vt:lpstr>Respiratory System – Airways – Respiratory Zone</vt:lpstr>
      <vt:lpstr>Respiratory System – Airways – Respiratory Zone</vt:lpstr>
      <vt:lpstr>PowerPoint Presentation</vt:lpstr>
      <vt:lpstr>PowerPoint Presentation</vt:lpstr>
      <vt:lpstr>Respiratory System – Airways – Dead Space</vt:lpstr>
      <vt:lpstr>PowerPoint Presentation</vt:lpstr>
      <vt:lpstr>PowerPoint Presentation</vt:lpstr>
      <vt:lpstr>Respiratory System – Lungs</vt:lpstr>
      <vt:lpstr>Respiratory System – Lungs</vt:lpstr>
      <vt:lpstr>Respiratory System – Lungs</vt:lpstr>
      <vt:lpstr>PowerPoint Presentation</vt:lpstr>
      <vt:lpstr>Respiratory System – Lungs</vt:lpstr>
      <vt:lpstr>PowerPoint Presentation</vt:lpstr>
      <vt:lpstr>PowerPoint Presentation</vt:lpstr>
      <vt:lpstr>Respiratory System – Circulation</vt:lpstr>
      <vt:lpstr>Respiratory System – Perfusion ( Q ̇ ) of the Lungs </vt:lpstr>
      <vt:lpstr>Respiratory System – Perfusion ( Q ̇ ) of the Lungs </vt:lpstr>
      <vt:lpstr>PowerPoint Presentation</vt:lpstr>
      <vt:lpstr>Respiratory System – Bronchial Circulation</vt:lpstr>
      <vt:lpstr>Spirometry</vt:lpstr>
      <vt:lpstr>Spirometry</vt:lpstr>
      <vt:lpstr>Lung Volumes and Capacities</vt:lpstr>
      <vt:lpstr>Lung Volumes and Capacities</vt:lpstr>
      <vt:lpstr>PowerPoint Presentation</vt:lpstr>
      <vt:lpstr>PowerPoint Presentation</vt:lpstr>
      <vt:lpstr>PowerPoint Presentation</vt:lpstr>
      <vt:lpstr>PowerPoint Presentation</vt:lpstr>
      <vt:lpstr>Forced Vital Capacity ( FVC ) Maneuver ( assesses the health of the respiratory system )</vt:lpstr>
      <vt:lpstr>PowerPoint Presentation</vt:lpstr>
      <vt:lpstr>Pulmonary Ventilation</vt:lpstr>
      <vt:lpstr>PowerPoint Presentation</vt:lpstr>
      <vt:lpstr>Breathing</vt:lpstr>
      <vt:lpstr>PowerPoint Presentation</vt:lpstr>
      <vt:lpstr>Air Flow , Pressure , and Resistance</vt:lpstr>
      <vt:lpstr>Breathing</vt:lpstr>
      <vt:lpstr>PowerPoint Presentation</vt:lpstr>
      <vt:lpstr>Breathing</vt:lpstr>
      <vt:lpstr>PowerPoint Presentation</vt:lpstr>
      <vt:lpstr>Breathing Cycle</vt:lpstr>
      <vt:lpstr>PowerPoint Presentation</vt:lpstr>
      <vt:lpstr>PowerPoint Presentation</vt:lpstr>
      <vt:lpstr>PowerPoint Presentation</vt:lpstr>
      <vt:lpstr>PowerPoint Presentation</vt:lpstr>
      <vt:lpstr>Pneumothorax</vt:lpstr>
      <vt:lpstr>PowerPoint Presentation</vt:lpstr>
      <vt:lpstr>Tension Pneumothorax</vt:lpstr>
      <vt:lpstr>PowerPoint Presentation</vt:lpstr>
      <vt:lpstr>PowerPoint Presentation</vt:lpstr>
      <vt:lpstr>Regulation of Breathing</vt:lpstr>
      <vt:lpstr>Regulation of Breathing</vt:lpstr>
      <vt:lpstr>Inputs to  Respiratory  Centers</vt:lpstr>
      <vt:lpstr>Inputs to Respiratory Centers</vt:lpstr>
      <vt:lpstr>Inputs to Respiratory Centers – Chemoreceptors</vt:lpstr>
      <vt:lpstr>PowerPoint Presentation</vt:lpstr>
      <vt:lpstr>Gas Exchange</vt:lpstr>
      <vt:lpstr>PowerPoint Presentation</vt:lpstr>
      <vt:lpstr>Partial Pressures</vt:lpstr>
      <vt:lpstr>Oxygen Diffusion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Carbon Dioxide Diffusion Gradients</vt:lpstr>
      <vt:lpstr>PowerPoint Presentation</vt:lpstr>
      <vt:lpstr>Gas Transport</vt:lpstr>
      <vt:lpstr>Gas Transport</vt:lpstr>
      <vt:lpstr>Gas Transport</vt:lpstr>
      <vt:lpstr>PowerPoint Presentation</vt:lpstr>
      <vt:lpstr>Hemoglobin-Oxygen Binding</vt:lpstr>
      <vt:lpstr>Oxygen–Hemoglobin Binding</vt:lpstr>
      <vt:lpstr>Altering Oxygen–Hemoglobin Binding</vt:lpstr>
      <vt:lpstr>Altering Oxygen–Hemoglobin Binding</vt:lpstr>
      <vt:lpstr>Altering Oxygen–Hemoglobin Binding</vt:lpstr>
      <vt:lpstr>PowerPoint Presentation</vt:lpstr>
      <vt:lpstr>PowerPoint Presentation</vt:lpstr>
      <vt:lpstr>PowerPoint Presentation</vt:lpstr>
      <vt:lpstr>Altering Oxygen–Hemoglobin Binding</vt:lpstr>
      <vt:lpstr>O_2 Saturation ( SaO_2 ) , O_2 Capacity and O_2 Content</vt:lpstr>
      <vt:lpstr>PowerPoint Presentation</vt:lpstr>
      <vt:lpstr>Carbon Dioxide Transport</vt:lpstr>
      <vt:lpstr>CO_2 Carried as HCO_3^-</vt:lpstr>
      <vt:lpstr>Ventilation (〖 V ̇〗_A ) / Perfusion ( Q ̇  ) Relationship</vt:lpstr>
      <vt:lpstr>PowerPoint Presentation</vt:lpstr>
      <vt:lpstr>Pulmonary Ventilation</vt:lpstr>
      <vt:lpstr>Circulation of the Respiratory System</vt:lpstr>
      <vt:lpstr>Perfusion ( Q ̇ ) of the lung ( ie , alveoli )</vt:lpstr>
      <vt:lpstr>PowerPoint Presentation</vt:lpstr>
      <vt:lpstr>PowerPoint Presentation</vt:lpstr>
      <vt:lpstr>PowerPoint Presentation</vt:lpstr>
      <vt:lpstr>Ventilation (〖 V ̇〗_A ) / Perfusion ( Q ̇  ) Relationship</vt:lpstr>
      <vt:lpstr>Pulmonary Disease</vt:lpstr>
      <vt:lpstr>Pulmonary Disease – Obstructive</vt:lpstr>
      <vt:lpstr>Pulmonary Disease – Obstructive</vt:lpstr>
      <vt:lpstr>PowerPoint Presentation</vt:lpstr>
      <vt:lpstr>Pulmonary Disease – Restrictive</vt:lpstr>
      <vt:lpstr>PowerPoint Presentation</vt:lpstr>
      <vt:lpstr>PowerPoint Presentation</vt:lpstr>
      <vt:lpstr>PowerPoint Presentation</vt:lpstr>
      <vt:lpstr>Pulmonary Disease – Restrictive</vt:lpstr>
      <vt:lpstr>PowerPoint Presentation</vt:lpstr>
      <vt:lpstr>Pulmonary Disease – Restrictive</vt:lpstr>
      <vt:lpstr>PowerPoint Presentation</vt:lpstr>
      <vt:lpstr>Sleep Apnea</vt:lpstr>
      <vt:lpstr>Regulatory Functions of the Urinary System</vt:lpstr>
      <vt:lpstr>Nephron</vt:lpstr>
      <vt:lpstr>Nephron</vt:lpstr>
      <vt:lpstr>Filtering of Blood</vt:lpstr>
      <vt:lpstr>Nephron</vt:lpstr>
      <vt:lpstr>PowerPoint Presentation</vt:lpstr>
      <vt:lpstr>Glomerular Filtration</vt:lpstr>
      <vt:lpstr>Glomerular Filtration Rate ( GFR )</vt:lpstr>
      <vt:lpstr>PowerPoint Presentation</vt:lpstr>
      <vt:lpstr>PowerPoint Presentation</vt:lpstr>
      <vt:lpstr>How to Interpret GFR</vt:lpstr>
      <vt:lpstr>Efficiency of Glomerular Filtration Rate</vt:lpstr>
      <vt:lpstr>PowerPoint Presentation</vt:lpstr>
      <vt:lpstr>PowerPoint Presentation</vt:lpstr>
      <vt:lpstr>PowerPoint Presentation</vt:lpstr>
      <vt:lpstr>Net Filtration Pressure</vt:lpstr>
      <vt:lpstr>PowerPoint Presentation</vt:lpstr>
      <vt:lpstr>Autoregulation of Glomerular Filtration</vt:lpstr>
      <vt:lpstr>Autoregulation of Glomerular Filtration</vt:lpstr>
      <vt:lpstr>PowerPoint Presentation</vt:lpstr>
      <vt:lpstr>PowerPoint Presentation</vt:lpstr>
      <vt:lpstr>Tubular Reabsorption</vt:lpstr>
      <vt:lpstr>Tubular Reabsorption</vt:lpstr>
      <vt:lpstr>PowerPoint Presentation</vt:lpstr>
      <vt:lpstr>PowerPoint Presentation</vt:lpstr>
      <vt:lpstr>Reabsorption</vt:lpstr>
      <vt:lpstr>Tubular Secretion</vt:lpstr>
      <vt:lpstr>Secretion</vt:lpstr>
      <vt:lpstr>PowerPoint Presentation</vt:lpstr>
      <vt:lpstr>PowerPoint Presentation</vt:lpstr>
      <vt:lpstr>PowerPoint Presentation</vt:lpstr>
      <vt:lpstr>Clearance to Estimate GFR</vt:lpstr>
      <vt:lpstr>PowerPoint Presentation</vt:lpstr>
      <vt:lpstr>Clearance to Estimate Renal Plasma Flow</vt:lpstr>
      <vt:lpstr>PowerPoint Presentation</vt:lpstr>
      <vt:lpstr>PowerPoint Presentation</vt:lpstr>
      <vt:lpstr>PowerPoint Presentation</vt:lpstr>
      <vt:lpstr>PowerPoint Presentation</vt:lpstr>
      <vt:lpstr>Summary of Clearance</vt:lpstr>
      <vt:lpstr>If Clearance Equals GFR</vt:lpstr>
      <vt:lpstr>If Clearance is Zero</vt:lpstr>
      <vt:lpstr>Countercurrent Exchanger</vt:lpstr>
      <vt:lpstr>Factors Involved in Countercurrent Exchange</vt:lpstr>
      <vt:lpstr>Factors Involved in Countercurrent Exchange</vt:lpstr>
      <vt:lpstr>Factors Involved in Countercurrent Exchange</vt:lpstr>
      <vt:lpstr>Factors Involved in Countercurrent Exchange</vt:lpstr>
      <vt:lpstr>Factors Involved in Countercurrent Exchange</vt:lpstr>
      <vt:lpstr>Regulation of Blood Osmolarity via ADH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Regulation of Blood Osmolarity</vt:lpstr>
      <vt:lpstr>Diuretics</vt:lpstr>
      <vt:lpstr>PowerPoint Presentation</vt:lpstr>
      <vt:lpstr>Urine</vt:lpstr>
      <vt:lpstr>PowerPoint Presentation</vt:lpstr>
      <vt:lpstr>Micturition / Urination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Respiratory</dc:title>
  <dc:creator>Cerbus, Collin Jordon</dc:creator>
  <cp:lastModifiedBy>Cerbus, Collin Jordon</cp:lastModifiedBy>
  <cp:revision>86</cp:revision>
  <cp:lastPrinted>2022-03-25T03:54:19Z</cp:lastPrinted>
  <dcterms:created xsi:type="dcterms:W3CDTF">2022-03-24T17:00:19Z</dcterms:created>
  <dcterms:modified xsi:type="dcterms:W3CDTF">2022-04-02T20:39:11Z</dcterms:modified>
</cp:coreProperties>
</file>